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28"/>
  </p:notesMasterIdLst>
  <p:handoutMasterIdLst>
    <p:handoutMasterId r:id="rId29"/>
  </p:handoutMasterIdLst>
  <p:sldIdLst>
    <p:sldId id="267" r:id="rId5"/>
    <p:sldId id="1650" r:id="rId6"/>
    <p:sldId id="2145727483" r:id="rId7"/>
    <p:sldId id="519" r:id="rId8"/>
    <p:sldId id="2145727485" r:id="rId9"/>
    <p:sldId id="2145726649" r:id="rId10"/>
    <p:sldId id="2145727475" r:id="rId11"/>
    <p:sldId id="2145726942" r:id="rId12"/>
    <p:sldId id="2145726634" r:id="rId13"/>
    <p:sldId id="2145726826" r:id="rId14"/>
    <p:sldId id="2145727476" r:id="rId15"/>
    <p:sldId id="2145726990" r:id="rId16"/>
    <p:sldId id="2145726642" r:id="rId17"/>
    <p:sldId id="2145727413" r:id="rId18"/>
    <p:sldId id="2145727480" r:id="rId19"/>
    <p:sldId id="2145726787" r:id="rId20"/>
    <p:sldId id="2145727481" r:id="rId21"/>
    <p:sldId id="2145726875" r:id="rId22"/>
    <p:sldId id="2145727486" r:id="rId23"/>
    <p:sldId id="1640" r:id="rId24"/>
    <p:sldId id="326" r:id="rId25"/>
    <p:sldId id="457" r:id="rId26"/>
    <p:sldId id="2145726614"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7E9A87-4069-48CF-B110-C81B94AA5109}">
          <p14:sldIdLst>
            <p14:sldId id="267"/>
            <p14:sldId id="1650"/>
            <p14:sldId id="2145727483"/>
            <p14:sldId id="519"/>
            <p14:sldId id="2145727485"/>
            <p14:sldId id="2145726649"/>
            <p14:sldId id="2145727475"/>
            <p14:sldId id="2145726942"/>
            <p14:sldId id="2145726634"/>
            <p14:sldId id="2145726826"/>
            <p14:sldId id="2145727476"/>
            <p14:sldId id="2145726990"/>
            <p14:sldId id="2145726642"/>
            <p14:sldId id="2145727413"/>
            <p14:sldId id="2145727480"/>
            <p14:sldId id="2145726787"/>
            <p14:sldId id="2145727481"/>
            <p14:sldId id="2145726875"/>
            <p14:sldId id="2145727486"/>
            <p14:sldId id="1640"/>
            <p14:sldId id="326"/>
            <p14:sldId id="457"/>
            <p14:sldId id="2145726614"/>
          </p14:sldIdLst>
        </p14:section>
      </p14:sectionLst>
    </p:ex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ton, Steven F." initials="CSF" lastIdx="1" clrIdx="0"/>
  <p:cmAuthor id="1" name="Mensi, Kate" initials="M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F0"/>
    <a:srgbClr val="CCD5DF"/>
    <a:srgbClr val="C9D4DE"/>
    <a:srgbClr val="FFFFFF"/>
    <a:srgbClr val="6B6B6B"/>
    <a:srgbClr val="002060"/>
    <a:srgbClr val="16709E"/>
    <a:srgbClr val="6ED0F7"/>
    <a:srgbClr val="8CC94A"/>
    <a:srgbClr val="D6F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21" autoAdjust="0"/>
    <p:restoredTop sz="94975" autoAdjust="0"/>
  </p:normalViewPr>
  <p:slideViewPr>
    <p:cSldViewPr snapToGrid="0" snapToObjects="1" showGuides="1">
      <p:cViewPr varScale="1">
        <p:scale>
          <a:sx n="77" d="100"/>
          <a:sy n="77" d="100"/>
        </p:scale>
        <p:origin x="114" y="966"/>
      </p:cViewPr>
      <p:guideLst>
        <p:guide pos="288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79" d="100"/>
          <a:sy n="79" d="100"/>
        </p:scale>
        <p:origin x="3912" y="102"/>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Carver" userId="55fdf813-3543-47ef-85f6-00f5ea27272e" providerId="ADAL" clId="{67D85EDC-CEBE-487D-A3D0-35E74305DACB}"/>
    <pc:docChg chg="custSel modSld">
      <pc:chgData name="Pamela Carver" userId="55fdf813-3543-47ef-85f6-00f5ea27272e" providerId="ADAL" clId="{67D85EDC-CEBE-487D-A3D0-35E74305DACB}" dt="2024-02-29T18:43:41.320" v="0" actId="21"/>
      <pc:docMkLst>
        <pc:docMk/>
      </pc:docMkLst>
      <pc:sldChg chg="delSp mod">
        <pc:chgData name="Pamela Carver" userId="55fdf813-3543-47ef-85f6-00f5ea27272e" providerId="ADAL" clId="{67D85EDC-CEBE-487D-A3D0-35E74305DACB}" dt="2024-02-29T18:43:41.320" v="0" actId="21"/>
        <pc:sldMkLst>
          <pc:docMk/>
          <pc:sldMk cId="3595920027" sldId="2145727483"/>
        </pc:sldMkLst>
        <pc:spChg chg="del">
          <ac:chgData name="Pamela Carver" userId="55fdf813-3543-47ef-85f6-00f5ea27272e" providerId="ADAL" clId="{67D85EDC-CEBE-487D-A3D0-35E74305DACB}" dt="2024-02-29T18:43:41.320" v="0" actId="21"/>
          <ac:spMkLst>
            <pc:docMk/>
            <pc:sldMk cId="3595920027" sldId="2145727483"/>
            <ac:spMk id="3" creationId="{DE0D4519-391D-4243-25C9-488929A84B0A}"/>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file:///\\ma.nepc.com\drives\l-drive\Clients\Boston%20Medical%20Center\Client%20Management\Meetings\2022\Captive\BMCIC%20Captive%20-%20Asset%20Allocation%20&amp;%20Manager%20Performance%20Analysis%20v.4.21.2022.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mccusker\DataNow\G-Drive\My%20Documents\Magnificent%207%20vs.%20SP50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dirty="0"/>
              <a:t>Net of Fee Performance – as of December 31, 2023*</a:t>
            </a:r>
          </a:p>
        </c:rich>
      </c:tx>
      <c:overlay val="0"/>
    </c:title>
    <c:autoTitleDeleted val="0"/>
    <c:plotArea>
      <c:layout/>
      <c:barChart>
        <c:barDir val="col"/>
        <c:grouping val="clustered"/>
        <c:varyColors val="0"/>
        <c:ser>
          <c:idx val="0"/>
          <c:order val="0"/>
          <c:tx>
            <c:strRef>
              <c:f>Sheet1!$B$1</c:f>
              <c:strCache>
                <c:ptCount val="1"/>
                <c:pt idx="0">
                  <c:v>Total Composite</c:v>
                </c:pt>
              </c:strCache>
            </c:strRef>
          </c:tx>
          <c:spPr>
            <a:solidFill>
              <a:schemeClr val="accent1"/>
            </a:solidFill>
          </c:spPr>
          <c:invertIfNegative val="0"/>
          <c:dLbls>
            <c:dLbl>
              <c:idx val="0"/>
              <c:layout>
                <c:manualLayout>
                  <c:x val="-8.9285714285714281E-3"/>
                  <c:y val="6.410256410256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6C-4BB5-8B0A-27D8A59D7FF0}"/>
                </c:ext>
              </c:extLst>
            </c:dLbl>
            <c:dLbl>
              <c:idx val="1"/>
              <c:layout>
                <c:manualLayout>
                  <c:x val="-1.4880952380952653E-3"/>
                  <c:y val="-3.2051282051282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2D-47A3-BAD9-D06926A3AC65}"/>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QTD</c:v>
                </c:pt>
                <c:pt idx="1">
                  <c:v>1 Yr</c:v>
                </c:pt>
                <c:pt idx="2">
                  <c:v>3 Yr</c:v>
                </c:pt>
                <c:pt idx="3">
                  <c:v>5 Yr</c:v>
                </c:pt>
                <c:pt idx="4">
                  <c:v>10 Yr</c:v>
                </c:pt>
              </c:strCache>
            </c:strRef>
          </c:cat>
          <c:val>
            <c:numRef>
              <c:f>Sheet1!$B$2:$B$7</c:f>
              <c:numCache>
                <c:formatCode>0.0%</c:formatCode>
                <c:ptCount val="5"/>
                <c:pt idx="0">
                  <c:v>0.09</c:v>
                </c:pt>
                <c:pt idx="1">
                  <c:v>0.12</c:v>
                </c:pt>
                <c:pt idx="2">
                  <c:v>2.1999999999999999E-2</c:v>
                </c:pt>
                <c:pt idx="3">
                  <c:v>8.2000000000000003E-2</c:v>
                </c:pt>
                <c:pt idx="4">
                  <c:v>6.2E-2</c:v>
                </c:pt>
              </c:numCache>
            </c:numRef>
          </c:val>
          <c:extLst>
            <c:ext xmlns:c16="http://schemas.microsoft.com/office/drawing/2014/chart" uri="{C3380CC4-5D6E-409C-BE32-E72D297353CC}">
              <c16:uniqueId val="{00000000-67A0-48D5-8754-92EB09D07458}"/>
            </c:ext>
          </c:extLst>
        </c:ser>
        <c:ser>
          <c:idx val="1"/>
          <c:order val="1"/>
          <c:tx>
            <c:strRef>
              <c:f>Sheet1!$C$1</c:f>
              <c:strCache>
                <c:ptCount val="1"/>
                <c:pt idx="0">
                  <c:v>60% MSCI ACWI (Net) / 40% FTSE WGBI</c:v>
                </c:pt>
              </c:strCache>
            </c:strRef>
          </c:tx>
          <c:spPr>
            <a:solidFill>
              <a:schemeClr val="accent2"/>
            </a:solidFill>
          </c:spPr>
          <c:invertIfNegative val="0"/>
          <c:dLbls>
            <c:dLbl>
              <c:idx val="0"/>
              <c:layout>
                <c:manualLayout>
                  <c:x val="1.488095238095238E-3"/>
                  <c:y val="1.9230769230769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8A-4C63-8BF9-951A1E506CB3}"/>
                </c:ext>
              </c:extLst>
            </c:dLbl>
            <c:dLbl>
              <c:idx val="2"/>
              <c:layout>
                <c:manualLayout>
                  <c:x val="2.976190476190476E-3"/>
                  <c:y val="1.9230769230769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2D-47A3-BAD9-D06926A3AC65}"/>
                </c:ext>
              </c:extLst>
            </c:dLbl>
            <c:dLbl>
              <c:idx val="5"/>
              <c:layout>
                <c:manualLayout>
                  <c:x val="0"/>
                  <c:y val="2.564102564102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2D-47A3-BAD9-D06926A3AC65}"/>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QTD</c:v>
                </c:pt>
                <c:pt idx="1">
                  <c:v>1 Yr</c:v>
                </c:pt>
                <c:pt idx="2">
                  <c:v>3 Yr</c:v>
                </c:pt>
                <c:pt idx="3">
                  <c:v>5 Yr</c:v>
                </c:pt>
                <c:pt idx="4">
                  <c:v>10 Yr</c:v>
                </c:pt>
              </c:strCache>
            </c:strRef>
          </c:cat>
          <c:val>
            <c:numRef>
              <c:f>Sheet1!$C$2:$C$7</c:f>
              <c:numCache>
                <c:formatCode>0.0%</c:formatCode>
                <c:ptCount val="5"/>
                <c:pt idx="0">
                  <c:v>9.9000000000000005E-2</c:v>
                </c:pt>
                <c:pt idx="1">
                  <c:v>0.152</c:v>
                </c:pt>
                <c:pt idx="2">
                  <c:v>5.0000000000000001E-3</c:v>
                </c:pt>
                <c:pt idx="3">
                  <c:v>6.6000000000000003E-2</c:v>
                </c:pt>
                <c:pt idx="4">
                  <c:v>4.8000000000000001E-2</c:v>
                </c:pt>
              </c:numCache>
            </c:numRef>
          </c:val>
          <c:extLst>
            <c:ext xmlns:c16="http://schemas.microsoft.com/office/drawing/2014/chart" uri="{C3380CC4-5D6E-409C-BE32-E72D297353CC}">
              <c16:uniqueId val="{00000001-67A0-48D5-8754-92EB09D07458}"/>
            </c:ext>
          </c:extLst>
        </c:ser>
        <c:ser>
          <c:idx val="2"/>
          <c:order val="2"/>
          <c:tx>
            <c:strRef>
              <c:f>Sheet1!$D$1</c:f>
              <c:strCache>
                <c:ptCount val="1"/>
                <c:pt idx="0">
                  <c:v>Allocation Index</c:v>
                </c:pt>
              </c:strCache>
            </c:strRef>
          </c:tx>
          <c:spPr>
            <a:solidFill>
              <a:schemeClr val="accent2"/>
            </a:solidFill>
          </c:spPr>
          <c:invertIfNegative val="0"/>
          <c:dLbls>
            <c:dLbl>
              <c:idx val="0"/>
              <c:layout>
                <c:manualLayout>
                  <c:x val="5.9523809523809252E-3"/>
                  <c:y val="-6.410256410256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6C-4BB5-8B0A-27D8A59D7FF0}"/>
                </c:ext>
              </c:extLst>
            </c:dLbl>
            <c:dLbl>
              <c:idx val="1"/>
              <c:layout>
                <c:manualLayout>
                  <c:x val="1.488095238095238E-3"/>
                  <c:y val="5.128205128205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2D-47A3-BAD9-D06926A3AC65}"/>
                </c:ext>
              </c:extLst>
            </c:dLbl>
            <c:spPr>
              <a:noFill/>
              <a:ln>
                <a:noFill/>
              </a:ln>
              <a:effectLst/>
            </c:spPr>
            <c:txPr>
              <a:bodyPr/>
              <a:lstStyle/>
              <a:p>
                <a:pPr algn="ctr">
                  <a:defRPr lang="en-US" sz="900" b="0" i="0" u="none" strike="noStrike" kern="1200" baseline="0">
                    <a:solidFill>
                      <a:srgbClr val="4D4E5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QTD</c:v>
                </c:pt>
                <c:pt idx="1">
                  <c:v>1 Yr</c:v>
                </c:pt>
                <c:pt idx="2">
                  <c:v>3 Yr</c:v>
                </c:pt>
                <c:pt idx="3">
                  <c:v>5 Yr</c:v>
                </c:pt>
                <c:pt idx="4">
                  <c:v>10 Yr</c:v>
                </c:pt>
              </c:strCache>
            </c:strRef>
          </c:cat>
          <c:val>
            <c:numRef>
              <c:f>Sheet1!$D$2:$D$7</c:f>
              <c:numCache>
                <c:formatCode>General</c:formatCode>
                <c:ptCount val="5"/>
              </c:numCache>
            </c:numRef>
          </c:val>
          <c:extLst>
            <c:ext xmlns:c16="http://schemas.microsoft.com/office/drawing/2014/chart" uri="{C3380CC4-5D6E-409C-BE32-E72D297353CC}">
              <c16:uniqueId val="{00000002-67A0-48D5-8754-92EB09D07458}"/>
            </c:ext>
          </c:extLst>
        </c:ser>
        <c:dLbls>
          <c:showLegendKey val="0"/>
          <c:showVal val="0"/>
          <c:showCatName val="0"/>
          <c:showSerName val="0"/>
          <c:showPercent val="0"/>
          <c:showBubbleSize val="0"/>
        </c:dLbls>
        <c:gapWidth val="150"/>
        <c:axId val="375031680"/>
        <c:axId val="375063680"/>
      </c:barChart>
      <c:catAx>
        <c:axId val="375031680"/>
        <c:scaling>
          <c:orientation val="minMax"/>
        </c:scaling>
        <c:delete val="0"/>
        <c:axPos val="b"/>
        <c:numFmt formatCode="General" sourceLinked="0"/>
        <c:majorTickMark val="out"/>
        <c:minorTickMark val="none"/>
        <c:tickLblPos val="low"/>
        <c:txPr>
          <a:bodyPr/>
          <a:lstStyle/>
          <a:p>
            <a:pPr>
              <a:defRPr sz="900"/>
            </a:pPr>
            <a:endParaRPr lang="en-US"/>
          </a:p>
        </c:txPr>
        <c:crossAx val="375063680"/>
        <c:crosses val="autoZero"/>
        <c:auto val="1"/>
        <c:lblAlgn val="ctr"/>
        <c:lblOffset val="100"/>
        <c:noMultiLvlLbl val="0"/>
      </c:catAx>
      <c:valAx>
        <c:axId val="375063680"/>
        <c:scaling>
          <c:orientation val="minMax"/>
        </c:scaling>
        <c:delete val="0"/>
        <c:axPos val="l"/>
        <c:numFmt formatCode="0.0%" sourceLinked="1"/>
        <c:majorTickMark val="out"/>
        <c:minorTickMark val="none"/>
        <c:tickLblPos val="nextTo"/>
        <c:txPr>
          <a:bodyPr/>
          <a:lstStyle/>
          <a:p>
            <a:pPr>
              <a:defRPr sz="900"/>
            </a:pPr>
            <a:endParaRPr lang="en-US"/>
          </a:p>
        </c:txPr>
        <c:crossAx val="375031680"/>
        <c:crosses val="autoZero"/>
        <c:crossBetween val="between"/>
      </c:valAx>
    </c:plotArea>
    <c:legend>
      <c:legendPos val="b"/>
      <c:legendEntry>
        <c:idx val="2"/>
        <c:delete val="1"/>
      </c:legendEntry>
      <c:overlay val="0"/>
      <c:txPr>
        <a:bodyPr/>
        <a:lstStyle/>
        <a:p>
          <a:pPr>
            <a:defRPr sz="900"/>
          </a:pPr>
          <a:endParaRPr lang="en-US"/>
        </a:p>
      </c:txPr>
    </c:legend>
    <c:plotVisOnly val="1"/>
    <c:dispBlanksAs val="gap"/>
    <c:showDLblsOverMax val="0"/>
  </c:chart>
  <c:spPr>
    <a:ln>
      <a:solidFill>
        <a:srgbClr val="000000"/>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dirty="0"/>
              <a:t>CYTD Change</a:t>
            </a:r>
            <a:r>
              <a:rPr lang="en-US" sz="900" baseline="0" dirty="0"/>
              <a:t> In Market Value In Millions</a:t>
            </a:r>
            <a:endParaRPr lang="en-US" sz="900" dirty="0"/>
          </a:p>
        </c:rich>
      </c:tx>
      <c:overlay val="0"/>
    </c:title>
    <c:autoTitleDeleted val="0"/>
    <c:plotArea>
      <c:layout>
        <c:manualLayout>
          <c:layoutTarget val="inner"/>
          <c:xMode val="edge"/>
          <c:yMode val="edge"/>
          <c:x val="0.1590075728238888"/>
          <c:y val="0.21486111111111111"/>
          <c:w val="0.81093778236736802"/>
          <c:h val="0.58088035870516186"/>
        </c:manualLayout>
      </c:layout>
      <c:barChart>
        <c:barDir val="col"/>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Beginning Market Value</c:v>
                </c:pt>
                <c:pt idx="1">
                  <c:v>Net Cash Flows</c:v>
                </c:pt>
                <c:pt idx="2">
                  <c:v>Investment Earnings</c:v>
                </c:pt>
                <c:pt idx="3">
                  <c:v>Ending Market Value</c:v>
                </c:pt>
              </c:strCache>
            </c:strRef>
          </c:cat>
          <c:val>
            <c:numRef>
              <c:f>Sheet1!$B$2:$B$5</c:f>
              <c:numCache>
                <c:formatCode>_("$"* #,##0.0_);_("$"* \(#,##0.0\);_("$"* "-"??_);_(@_)</c:formatCode>
                <c:ptCount val="4"/>
                <c:pt idx="0">
                  <c:v>64.873769999999993</c:v>
                </c:pt>
                <c:pt idx="1">
                  <c:v>-4</c:v>
                </c:pt>
                <c:pt idx="2">
                  <c:v>7.4</c:v>
                </c:pt>
                <c:pt idx="3">
                  <c:v>68.3</c:v>
                </c:pt>
              </c:numCache>
            </c:numRef>
          </c:val>
          <c:extLst>
            <c:ext xmlns:c16="http://schemas.microsoft.com/office/drawing/2014/chart" uri="{C3380CC4-5D6E-409C-BE32-E72D297353CC}">
              <c16:uniqueId val="{00000000-BA60-4093-9E1A-A065C28FC34B}"/>
            </c:ext>
          </c:extLst>
        </c:ser>
        <c:dLbls>
          <c:showLegendKey val="0"/>
          <c:showVal val="0"/>
          <c:showCatName val="0"/>
          <c:showSerName val="0"/>
          <c:showPercent val="0"/>
          <c:showBubbleSize val="0"/>
        </c:dLbls>
        <c:gapWidth val="150"/>
        <c:axId val="420640256"/>
        <c:axId val="420641792"/>
      </c:barChart>
      <c:catAx>
        <c:axId val="420640256"/>
        <c:scaling>
          <c:orientation val="minMax"/>
        </c:scaling>
        <c:delete val="0"/>
        <c:axPos val="b"/>
        <c:numFmt formatCode="General" sourceLinked="0"/>
        <c:majorTickMark val="out"/>
        <c:minorTickMark val="none"/>
        <c:tickLblPos val="low"/>
        <c:txPr>
          <a:bodyPr/>
          <a:lstStyle/>
          <a:p>
            <a:pPr>
              <a:defRPr sz="900"/>
            </a:pPr>
            <a:endParaRPr lang="en-US"/>
          </a:p>
        </c:txPr>
        <c:crossAx val="420641792"/>
        <c:crosses val="autoZero"/>
        <c:auto val="1"/>
        <c:lblAlgn val="ctr"/>
        <c:lblOffset val="100"/>
        <c:noMultiLvlLbl val="0"/>
      </c:catAx>
      <c:valAx>
        <c:axId val="420641792"/>
        <c:scaling>
          <c:orientation val="minMax"/>
        </c:scaling>
        <c:delete val="0"/>
        <c:axPos val="l"/>
        <c:numFmt formatCode="_(&quot;$&quot;* #,##0.0_);_(&quot;$&quot;* \(#,##0.0\);_(&quot;$&quot;* &quot;-&quot;??_);_(@_)" sourceLinked="1"/>
        <c:majorTickMark val="out"/>
        <c:minorTickMark val="none"/>
        <c:tickLblPos val="nextTo"/>
        <c:txPr>
          <a:bodyPr/>
          <a:lstStyle/>
          <a:p>
            <a:pPr>
              <a:defRPr sz="900"/>
            </a:pPr>
            <a:endParaRPr lang="en-US"/>
          </a:p>
        </c:txPr>
        <c:crossAx val="420640256"/>
        <c:crosses val="autoZero"/>
        <c:crossBetween val="between"/>
        <c:majorUnit val="25"/>
      </c:valAx>
    </c:plotArea>
    <c:plotVisOnly val="1"/>
    <c:dispBlanksAs val="gap"/>
    <c:showDLblsOverMax val="0"/>
  </c:chart>
  <c:spPr>
    <a:ln>
      <a:solidFill>
        <a:srgbClr val="000000"/>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dirty="0"/>
              <a:t>Total Fund Asset Allocation vs.</a:t>
            </a:r>
            <a:r>
              <a:rPr lang="en-US" sz="900" baseline="0" dirty="0"/>
              <a:t> Policy</a:t>
            </a:r>
            <a:endParaRPr lang="en-US" sz="900" dirty="0"/>
          </a:p>
        </c:rich>
      </c:tx>
      <c:overlay val="0"/>
    </c:title>
    <c:autoTitleDeleted val="0"/>
    <c:plotArea>
      <c:layout>
        <c:manualLayout>
          <c:layoutTarget val="inner"/>
          <c:xMode val="edge"/>
          <c:yMode val="edge"/>
          <c:x val="6.749322318316768E-2"/>
          <c:y val="0.16626666666666667"/>
          <c:w val="0.8821720235790198"/>
          <c:h val="0.40541574803149605"/>
        </c:manualLayout>
      </c:layout>
      <c:barChart>
        <c:barDir val="bar"/>
        <c:grouping val="percentStacked"/>
        <c:varyColors val="0"/>
        <c:ser>
          <c:idx val="0"/>
          <c:order val="0"/>
          <c:tx>
            <c:strRef>
              <c:f>Sheet1!$B$1</c:f>
              <c:strCache>
                <c:ptCount val="1"/>
                <c:pt idx="0">
                  <c:v>Public Equities</c:v>
                </c:pt>
              </c:strCache>
            </c:strRef>
          </c:tx>
          <c:invertIfNegative val="0"/>
          <c:cat>
            <c:strRef>
              <c:f>Sheet1!$A$2:$A$3</c:f>
              <c:strCache>
                <c:ptCount val="2"/>
                <c:pt idx="0">
                  <c:v>Current</c:v>
                </c:pt>
                <c:pt idx="1">
                  <c:v>Policy</c:v>
                </c:pt>
              </c:strCache>
            </c:strRef>
          </c:cat>
          <c:val>
            <c:numRef>
              <c:f>Sheet1!$B$2:$B$3</c:f>
              <c:numCache>
                <c:formatCode>0.0%</c:formatCode>
                <c:ptCount val="2"/>
                <c:pt idx="0">
                  <c:v>0.60899999999999999</c:v>
                </c:pt>
                <c:pt idx="1">
                  <c:v>0.6</c:v>
                </c:pt>
              </c:numCache>
            </c:numRef>
          </c:val>
          <c:extLst>
            <c:ext xmlns:c16="http://schemas.microsoft.com/office/drawing/2014/chart" uri="{C3380CC4-5D6E-409C-BE32-E72D297353CC}">
              <c16:uniqueId val="{00000000-BECB-438E-B723-93E8EC78D854}"/>
            </c:ext>
          </c:extLst>
        </c:ser>
        <c:ser>
          <c:idx val="1"/>
          <c:order val="1"/>
          <c:tx>
            <c:strRef>
              <c:f>Sheet1!$C$1</c:f>
              <c:strCache>
                <c:ptCount val="1"/>
                <c:pt idx="0">
                  <c:v>Fixed Income</c:v>
                </c:pt>
              </c:strCache>
            </c:strRef>
          </c:tx>
          <c:invertIfNegative val="0"/>
          <c:cat>
            <c:strRef>
              <c:f>Sheet1!$A$2:$A$3</c:f>
              <c:strCache>
                <c:ptCount val="2"/>
                <c:pt idx="0">
                  <c:v>Current</c:v>
                </c:pt>
                <c:pt idx="1">
                  <c:v>Policy</c:v>
                </c:pt>
              </c:strCache>
            </c:strRef>
          </c:cat>
          <c:val>
            <c:numRef>
              <c:f>Sheet1!$C$2:$C$3</c:f>
              <c:numCache>
                <c:formatCode>0%</c:formatCode>
                <c:ptCount val="2"/>
                <c:pt idx="0" formatCode="0.0%">
                  <c:v>0.31</c:v>
                </c:pt>
                <c:pt idx="1">
                  <c:v>0.32</c:v>
                </c:pt>
              </c:numCache>
            </c:numRef>
          </c:val>
          <c:extLst>
            <c:ext xmlns:c16="http://schemas.microsoft.com/office/drawing/2014/chart" uri="{C3380CC4-5D6E-409C-BE32-E72D297353CC}">
              <c16:uniqueId val="{00000001-BECB-438E-B723-93E8EC78D854}"/>
            </c:ext>
          </c:extLst>
        </c:ser>
        <c:ser>
          <c:idx val="2"/>
          <c:order val="2"/>
          <c:tx>
            <c:strRef>
              <c:f>Sheet1!$D$1</c:f>
              <c:strCache>
                <c:ptCount val="1"/>
                <c:pt idx="0">
                  <c:v>GAA</c:v>
                </c:pt>
              </c:strCache>
            </c:strRef>
          </c:tx>
          <c:invertIfNegative val="0"/>
          <c:cat>
            <c:strRef>
              <c:f>Sheet1!$A$2:$A$3</c:f>
              <c:strCache>
                <c:ptCount val="2"/>
                <c:pt idx="0">
                  <c:v>Current</c:v>
                </c:pt>
                <c:pt idx="1">
                  <c:v>Policy</c:v>
                </c:pt>
              </c:strCache>
            </c:strRef>
          </c:cat>
          <c:val>
            <c:numRef>
              <c:f>Sheet1!$D$2:$D$3</c:f>
              <c:numCache>
                <c:formatCode>0%</c:formatCode>
                <c:ptCount val="2"/>
                <c:pt idx="0" formatCode="0.0%">
                  <c:v>8.1000000000000003E-2</c:v>
                </c:pt>
                <c:pt idx="1">
                  <c:v>0.08</c:v>
                </c:pt>
              </c:numCache>
            </c:numRef>
          </c:val>
          <c:extLst>
            <c:ext xmlns:c16="http://schemas.microsoft.com/office/drawing/2014/chart" uri="{C3380CC4-5D6E-409C-BE32-E72D297353CC}">
              <c16:uniqueId val="{00000002-BECB-438E-B723-93E8EC78D854}"/>
            </c:ext>
          </c:extLst>
        </c:ser>
        <c:dLbls>
          <c:showLegendKey val="0"/>
          <c:showVal val="0"/>
          <c:showCatName val="0"/>
          <c:showSerName val="0"/>
          <c:showPercent val="0"/>
          <c:showBubbleSize val="0"/>
        </c:dLbls>
        <c:gapWidth val="19"/>
        <c:overlap val="100"/>
        <c:axId val="424030592"/>
        <c:axId val="424032128"/>
      </c:barChart>
      <c:catAx>
        <c:axId val="424030592"/>
        <c:scaling>
          <c:orientation val="minMax"/>
        </c:scaling>
        <c:delete val="1"/>
        <c:axPos val="l"/>
        <c:numFmt formatCode="General" sourceLinked="1"/>
        <c:majorTickMark val="out"/>
        <c:minorTickMark val="none"/>
        <c:tickLblPos val="nextTo"/>
        <c:crossAx val="424032128"/>
        <c:crosses val="autoZero"/>
        <c:auto val="1"/>
        <c:lblAlgn val="ctr"/>
        <c:lblOffset val="100"/>
        <c:noMultiLvlLbl val="0"/>
      </c:catAx>
      <c:valAx>
        <c:axId val="424032128"/>
        <c:scaling>
          <c:orientation val="minMax"/>
        </c:scaling>
        <c:delete val="0"/>
        <c:axPos val="b"/>
        <c:numFmt formatCode="0%" sourceLinked="1"/>
        <c:majorTickMark val="out"/>
        <c:minorTickMark val="none"/>
        <c:tickLblPos val="nextTo"/>
        <c:txPr>
          <a:bodyPr/>
          <a:lstStyle/>
          <a:p>
            <a:pPr>
              <a:defRPr sz="800"/>
            </a:pPr>
            <a:endParaRPr lang="en-US"/>
          </a:p>
        </c:txPr>
        <c:crossAx val="424030592"/>
        <c:crosses val="autoZero"/>
        <c:crossBetween val="between"/>
      </c:valAx>
    </c:plotArea>
    <c:legend>
      <c:legendPos val="b"/>
      <c:layout>
        <c:manualLayout>
          <c:xMode val="edge"/>
          <c:yMode val="edge"/>
          <c:x val="1.2783012779140316E-2"/>
          <c:y val="0.761503937007874"/>
          <c:w val="0.94991222408674347"/>
          <c:h val="0.23849581302337208"/>
        </c:manualLayout>
      </c:layout>
      <c:overlay val="0"/>
      <c:txPr>
        <a:bodyPr/>
        <a:lstStyle/>
        <a:p>
          <a:pPr>
            <a:defRPr sz="700"/>
          </a:pPr>
          <a:endParaRPr lang="en-US"/>
        </a:p>
      </c:txPr>
    </c:legend>
    <c:plotVisOnly val="1"/>
    <c:dispBlanksAs val="gap"/>
    <c:showDLblsOverMax val="0"/>
  </c:chart>
  <c:spPr>
    <a:ln>
      <a:solidFill>
        <a:srgbClr val="000000"/>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tx1"/>
                </a:solidFill>
                <a:latin typeface="+mn-lt"/>
                <a:ea typeface="+mn-ea"/>
                <a:cs typeface="+mn-cs"/>
              </a:defRPr>
            </a:pPr>
            <a:r>
              <a:rPr lang="en-US" b="1" dirty="0"/>
              <a:t>Market Index Returns – Quarter</a:t>
            </a:r>
            <a:r>
              <a:rPr lang="en-US" b="1" baseline="0" dirty="0"/>
              <a:t> 3, 2023</a:t>
            </a:r>
            <a:endParaRPr lang="en-US" b="1" dirty="0"/>
          </a:p>
        </c:rich>
      </c:tx>
      <c:overlay val="0"/>
      <c:spPr>
        <a:noFill/>
        <a:ln>
          <a:solidFill>
            <a:schemeClr val="tx1"/>
          </a:solidFill>
        </a:ln>
        <a:effectLst/>
      </c:spPr>
      <c:txPr>
        <a:bodyPr rot="0" spcFirstLastPara="1" vertOverflow="ellipsis" vert="horz" wrap="square" anchor="ctr" anchorCtr="1"/>
        <a:lstStyle/>
        <a:p>
          <a:pPr>
            <a:defRPr sz="96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2381-4330-A9B5-013120177AF4}"/>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2381-4330-A9B5-013120177AF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2381-4330-A9B5-013120177AF4}"/>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2381-4330-A9B5-013120177AF4}"/>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9-2381-4330-A9B5-013120177AF4}"/>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B-2381-4330-A9B5-013120177AF4}"/>
              </c:ext>
            </c:extLst>
          </c:dPt>
          <c:dLbls>
            <c:dLbl>
              <c:idx val="3"/>
              <c:layout>
                <c:manualLayout>
                  <c:x val="2.26812503619687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81-4330-A9B5-013120177AF4}"/>
                </c:ext>
              </c:extLst>
            </c:dLbl>
            <c:dLbl>
              <c:idx val="7"/>
              <c:layout>
                <c:manualLayout>
                  <c:x val="6.4803572462767923E-3"/>
                  <c:y val="-2.66645669291338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63-4EE8-9BFB-5D185B065FEF}"/>
                </c:ext>
              </c:extLst>
            </c:dLbl>
            <c:dLbl>
              <c:idx val="8"/>
              <c:layout>
                <c:manualLayout>
                  <c:x val="1.2960714492553467E-2"/>
                  <c:y val="2.6666666666666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63-4EE8-9BFB-5D185B065FE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Sheet2!$G$3:$G$13</c:f>
              <c:strCache>
                <c:ptCount val="11"/>
                <c:pt idx="0">
                  <c:v>S&amp;P 500</c:v>
                </c:pt>
                <c:pt idx="1">
                  <c:v>Russell 1000 Growth</c:v>
                </c:pt>
                <c:pt idx="2">
                  <c:v>Russell 1000 Value</c:v>
                </c:pt>
                <c:pt idx="3">
                  <c:v>MSCI EAFE</c:v>
                </c:pt>
                <c:pt idx="4">
                  <c:v>MSCI Emerging Markets</c:v>
                </c:pt>
                <c:pt idx="5">
                  <c:v>MSCI ACWI</c:v>
                </c:pt>
                <c:pt idx="6">
                  <c:v>Bloomberg US Treasury</c:v>
                </c:pt>
                <c:pt idx="7">
                  <c:v>Bloomberg Credit</c:v>
                </c:pt>
                <c:pt idx="8">
                  <c:v>Bloomberg MBS</c:v>
                </c:pt>
                <c:pt idx="9">
                  <c:v>Bloomberg Aggregate</c:v>
                </c:pt>
                <c:pt idx="10">
                  <c:v>Bloomberg High Yield</c:v>
                </c:pt>
              </c:strCache>
            </c:strRef>
          </c:cat>
          <c:val>
            <c:numRef>
              <c:f>Sheet2!$H$3:$H$13</c:f>
              <c:numCache>
                <c:formatCode>0.0%</c:formatCode>
                <c:ptCount val="11"/>
                <c:pt idx="0">
                  <c:v>0.11700000000000001</c:v>
                </c:pt>
                <c:pt idx="1">
                  <c:v>0.14199999999999999</c:v>
                </c:pt>
                <c:pt idx="2">
                  <c:v>9.5000000000000001E-2</c:v>
                </c:pt>
                <c:pt idx="3">
                  <c:v>0.104</c:v>
                </c:pt>
                <c:pt idx="4">
                  <c:v>7.9000000000000001E-2</c:v>
                </c:pt>
                <c:pt idx="5">
                  <c:v>0.11</c:v>
                </c:pt>
                <c:pt idx="6">
                  <c:v>5.7000000000000002E-2</c:v>
                </c:pt>
                <c:pt idx="7">
                  <c:v>8.2000000000000003E-2</c:v>
                </c:pt>
                <c:pt idx="8">
                  <c:v>7.4999999999999997E-2</c:v>
                </c:pt>
                <c:pt idx="9">
                  <c:v>6.8000000000000005E-2</c:v>
                </c:pt>
                <c:pt idx="10">
                  <c:v>7.1999999999999995E-2</c:v>
                </c:pt>
              </c:numCache>
            </c:numRef>
          </c:val>
          <c:extLst>
            <c:ext xmlns:c16="http://schemas.microsoft.com/office/drawing/2014/chart" uri="{C3380CC4-5D6E-409C-BE32-E72D297353CC}">
              <c16:uniqueId val="{0000000C-2381-4330-A9B5-013120177AF4}"/>
            </c:ext>
          </c:extLst>
        </c:ser>
        <c:dLbls>
          <c:showLegendKey val="0"/>
          <c:showVal val="0"/>
          <c:showCatName val="0"/>
          <c:showSerName val="0"/>
          <c:showPercent val="0"/>
          <c:showBubbleSize val="0"/>
        </c:dLbls>
        <c:gapWidth val="219"/>
        <c:overlap val="-27"/>
        <c:axId val="1217032632"/>
        <c:axId val="1217032960"/>
      </c:barChart>
      <c:catAx>
        <c:axId val="12170326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217032960"/>
        <c:crosses val="autoZero"/>
        <c:auto val="1"/>
        <c:lblAlgn val="ctr"/>
        <c:lblOffset val="100"/>
        <c:noMultiLvlLbl val="0"/>
      </c:catAx>
      <c:valAx>
        <c:axId val="1217032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2170326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dirty="0"/>
              <a:t>2023</a:t>
            </a:r>
          </a:p>
        </c:rich>
      </c:tx>
      <c:overlay val="0"/>
      <c:spPr>
        <a:solidFill>
          <a:schemeClr val="bg1"/>
        </a:solidFill>
        <a:ln>
          <a:solidFill>
            <a:schemeClr val="tx2"/>
          </a:solid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074382211657507E-2"/>
          <c:y val="5.3721377500226257E-2"/>
          <c:w val="0.90663002030406581"/>
          <c:h val="0.85470789211693365"/>
        </c:manualLayout>
      </c:layout>
      <c:lineChart>
        <c:grouping val="standard"/>
        <c:varyColors val="0"/>
        <c:ser>
          <c:idx val="0"/>
          <c:order val="0"/>
          <c:tx>
            <c:strRef>
              <c:f>'Price Return - 1y'!$AL$5</c:f>
              <c:strCache>
                <c:ptCount val="1"/>
                <c:pt idx="0">
                  <c:v>S&amp;P ex M7</c:v>
                </c:pt>
              </c:strCache>
            </c:strRef>
          </c:tx>
          <c:spPr>
            <a:ln w="28575" cap="rnd">
              <a:solidFill>
                <a:schemeClr val="accent1"/>
              </a:solidFill>
              <a:round/>
            </a:ln>
            <a:effectLst/>
          </c:spPr>
          <c:marker>
            <c:symbol val="none"/>
          </c:marker>
          <c:cat>
            <c:numRef>
              <c:f>'Price Return - 1y'!$AI$6:$AI$256</c:f>
              <c:numCache>
                <c:formatCode>d\-mmm\-yy</c:formatCode>
                <c:ptCount val="251"/>
                <c:pt idx="0">
                  <c:v>44925</c:v>
                </c:pt>
                <c:pt idx="1">
                  <c:v>44929</c:v>
                </c:pt>
                <c:pt idx="2">
                  <c:v>44930</c:v>
                </c:pt>
                <c:pt idx="3">
                  <c:v>44931</c:v>
                </c:pt>
                <c:pt idx="4">
                  <c:v>44932</c:v>
                </c:pt>
                <c:pt idx="5">
                  <c:v>44935</c:v>
                </c:pt>
                <c:pt idx="6">
                  <c:v>44936</c:v>
                </c:pt>
                <c:pt idx="7">
                  <c:v>44937</c:v>
                </c:pt>
                <c:pt idx="8">
                  <c:v>44938</c:v>
                </c:pt>
                <c:pt idx="9">
                  <c:v>44939</c:v>
                </c:pt>
                <c:pt idx="10">
                  <c:v>44943</c:v>
                </c:pt>
                <c:pt idx="11">
                  <c:v>44944</c:v>
                </c:pt>
                <c:pt idx="12">
                  <c:v>44945</c:v>
                </c:pt>
                <c:pt idx="13">
                  <c:v>44946</c:v>
                </c:pt>
                <c:pt idx="14">
                  <c:v>44949</c:v>
                </c:pt>
                <c:pt idx="15">
                  <c:v>44950</c:v>
                </c:pt>
                <c:pt idx="16">
                  <c:v>44951</c:v>
                </c:pt>
                <c:pt idx="17">
                  <c:v>44952</c:v>
                </c:pt>
                <c:pt idx="18">
                  <c:v>44953</c:v>
                </c:pt>
                <c:pt idx="19">
                  <c:v>44956</c:v>
                </c:pt>
                <c:pt idx="20">
                  <c:v>44957</c:v>
                </c:pt>
                <c:pt idx="21">
                  <c:v>44958</c:v>
                </c:pt>
                <c:pt idx="22">
                  <c:v>44959</c:v>
                </c:pt>
                <c:pt idx="23">
                  <c:v>44960</c:v>
                </c:pt>
                <c:pt idx="24">
                  <c:v>44963</c:v>
                </c:pt>
                <c:pt idx="25">
                  <c:v>44964</c:v>
                </c:pt>
                <c:pt idx="26">
                  <c:v>44965</c:v>
                </c:pt>
                <c:pt idx="27">
                  <c:v>44966</c:v>
                </c:pt>
                <c:pt idx="28">
                  <c:v>44967</c:v>
                </c:pt>
                <c:pt idx="29">
                  <c:v>44970</c:v>
                </c:pt>
                <c:pt idx="30">
                  <c:v>44971</c:v>
                </c:pt>
                <c:pt idx="31">
                  <c:v>44972</c:v>
                </c:pt>
                <c:pt idx="32">
                  <c:v>44973</c:v>
                </c:pt>
                <c:pt idx="33">
                  <c:v>44974</c:v>
                </c:pt>
                <c:pt idx="34">
                  <c:v>44978</c:v>
                </c:pt>
                <c:pt idx="35">
                  <c:v>44979</c:v>
                </c:pt>
                <c:pt idx="36">
                  <c:v>44980</c:v>
                </c:pt>
                <c:pt idx="37">
                  <c:v>44981</c:v>
                </c:pt>
                <c:pt idx="38">
                  <c:v>44984</c:v>
                </c:pt>
                <c:pt idx="39">
                  <c:v>44985</c:v>
                </c:pt>
                <c:pt idx="40">
                  <c:v>44986</c:v>
                </c:pt>
                <c:pt idx="41">
                  <c:v>44987</c:v>
                </c:pt>
                <c:pt idx="42">
                  <c:v>44988</c:v>
                </c:pt>
                <c:pt idx="43">
                  <c:v>44991</c:v>
                </c:pt>
                <c:pt idx="44">
                  <c:v>44992</c:v>
                </c:pt>
                <c:pt idx="45">
                  <c:v>44993</c:v>
                </c:pt>
                <c:pt idx="46">
                  <c:v>44994</c:v>
                </c:pt>
                <c:pt idx="47">
                  <c:v>44995</c:v>
                </c:pt>
                <c:pt idx="48">
                  <c:v>44998</c:v>
                </c:pt>
                <c:pt idx="49">
                  <c:v>44999</c:v>
                </c:pt>
                <c:pt idx="50">
                  <c:v>45000</c:v>
                </c:pt>
                <c:pt idx="51">
                  <c:v>45001</c:v>
                </c:pt>
                <c:pt idx="52">
                  <c:v>45002</c:v>
                </c:pt>
                <c:pt idx="53">
                  <c:v>45005</c:v>
                </c:pt>
                <c:pt idx="54">
                  <c:v>45006</c:v>
                </c:pt>
                <c:pt idx="55">
                  <c:v>45007</c:v>
                </c:pt>
                <c:pt idx="56">
                  <c:v>45008</c:v>
                </c:pt>
                <c:pt idx="57">
                  <c:v>45009</c:v>
                </c:pt>
                <c:pt idx="58">
                  <c:v>45012</c:v>
                </c:pt>
                <c:pt idx="59">
                  <c:v>45013</c:v>
                </c:pt>
                <c:pt idx="60">
                  <c:v>45014</c:v>
                </c:pt>
                <c:pt idx="61">
                  <c:v>45015</c:v>
                </c:pt>
                <c:pt idx="62">
                  <c:v>45016</c:v>
                </c:pt>
                <c:pt idx="63">
                  <c:v>45019</c:v>
                </c:pt>
                <c:pt idx="64">
                  <c:v>45020</c:v>
                </c:pt>
                <c:pt idx="65">
                  <c:v>45021</c:v>
                </c:pt>
                <c:pt idx="66">
                  <c:v>45022</c:v>
                </c:pt>
                <c:pt idx="67">
                  <c:v>45026</c:v>
                </c:pt>
                <c:pt idx="68">
                  <c:v>45027</c:v>
                </c:pt>
                <c:pt idx="69">
                  <c:v>45028</c:v>
                </c:pt>
                <c:pt idx="70">
                  <c:v>45029</c:v>
                </c:pt>
                <c:pt idx="71">
                  <c:v>45030</c:v>
                </c:pt>
                <c:pt idx="72">
                  <c:v>45033</c:v>
                </c:pt>
                <c:pt idx="73">
                  <c:v>45034</c:v>
                </c:pt>
                <c:pt idx="74">
                  <c:v>45035</c:v>
                </c:pt>
                <c:pt idx="75">
                  <c:v>45036</c:v>
                </c:pt>
                <c:pt idx="76">
                  <c:v>45037</c:v>
                </c:pt>
                <c:pt idx="77">
                  <c:v>45040</c:v>
                </c:pt>
                <c:pt idx="78">
                  <c:v>45041</c:v>
                </c:pt>
                <c:pt idx="79">
                  <c:v>45042</c:v>
                </c:pt>
                <c:pt idx="80">
                  <c:v>45043</c:v>
                </c:pt>
                <c:pt idx="81">
                  <c:v>45044</c:v>
                </c:pt>
                <c:pt idx="82">
                  <c:v>45047</c:v>
                </c:pt>
                <c:pt idx="83">
                  <c:v>45048</c:v>
                </c:pt>
                <c:pt idx="84">
                  <c:v>45049</c:v>
                </c:pt>
                <c:pt idx="85">
                  <c:v>45050</c:v>
                </c:pt>
                <c:pt idx="86">
                  <c:v>45051</c:v>
                </c:pt>
                <c:pt idx="87">
                  <c:v>45054</c:v>
                </c:pt>
                <c:pt idx="88">
                  <c:v>45055</c:v>
                </c:pt>
                <c:pt idx="89">
                  <c:v>45056</c:v>
                </c:pt>
                <c:pt idx="90">
                  <c:v>45057</c:v>
                </c:pt>
                <c:pt idx="91">
                  <c:v>45058</c:v>
                </c:pt>
                <c:pt idx="92">
                  <c:v>45061</c:v>
                </c:pt>
                <c:pt idx="93">
                  <c:v>45062</c:v>
                </c:pt>
                <c:pt idx="94">
                  <c:v>45063</c:v>
                </c:pt>
                <c:pt idx="95">
                  <c:v>45064</c:v>
                </c:pt>
                <c:pt idx="96">
                  <c:v>45065</c:v>
                </c:pt>
                <c:pt idx="97">
                  <c:v>45068</c:v>
                </c:pt>
                <c:pt idx="98">
                  <c:v>45069</c:v>
                </c:pt>
                <c:pt idx="99">
                  <c:v>45070</c:v>
                </c:pt>
                <c:pt idx="100">
                  <c:v>45071</c:v>
                </c:pt>
                <c:pt idx="101">
                  <c:v>45072</c:v>
                </c:pt>
                <c:pt idx="102">
                  <c:v>45076</c:v>
                </c:pt>
                <c:pt idx="103">
                  <c:v>45077</c:v>
                </c:pt>
                <c:pt idx="104">
                  <c:v>45078</c:v>
                </c:pt>
                <c:pt idx="105">
                  <c:v>45079</c:v>
                </c:pt>
                <c:pt idx="106">
                  <c:v>45082</c:v>
                </c:pt>
                <c:pt idx="107">
                  <c:v>45083</c:v>
                </c:pt>
                <c:pt idx="108">
                  <c:v>45084</c:v>
                </c:pt>
                <c:pt idx="109">
                  <c:v>45085</c:v>
                </c:pt>
                <c:pt idx="110">
                  <c:v>45086</c:v>
                </c:pt>
                <c:pt idx="111">
                  <c:v>45089</c:v>
                </c:pt>
                <c:pt idx="112">
                  <c:v>45090</c:v>
                </c:pt>
                <c:pt idx="113">
                  <c:v>45091</c:v>
                </c:pt>
                <c:pt idx="114">
                  <c:v>45092</c:v>
                </c:pt>
                <c:pt idx="115">
                  <c:v>45093</c:v>
                </c:pt>
                <c:pt idx="116">
                  <c:v>45097</c:v>
                </c:pt>
                <c:pt idx="117">
                  <c:v>45098</c:v>
                </c:pt>
                <c:pt idx="118">
                  <c:v>45099</c:v>
                </c:pt>
                <c:pt idx="119">
                  <c:v>45100</c:v>
                </c:pt>
                <c:pt idx="120">
                  <c:v>45103</c:v>
                </c:pt>
                <c:pt idx="121">
                  <c:v>45104</c:v>
                </c:pt>
                <c:pt idx="122">
                  <c:v>45105</c:v>
                </c:pt>
                <c:pt idx="123">
                  <c:v>45106</c:v>
                </c:pt>
                <c:pt idx="124">
                  <c:v>45107</c:v>
                </c:pt>
                <c:pt idx="125">
                  <c:v>45110</c:v>
                </c:pt>
                <c:pt idx="126">
                  <c:v>45112</c:v>
                </c:pt>
                <c:pt idx="127">
                  <c:v>45113</c:v>
                </c:pt>
                <c:pt idx="128">
                  <c:v>45114</c:v>
                </c:pt>
                <c:pt idx="129">
                  <c:v>45117</c:v>
                </c:pt>
                <c:pt idx="130">
                  <c:v>45118</c:v>
                </c:pt>
                <c:pt idx="131">
                  <c:v>45119</c:v>
                </c:pt>
                <c:pt idx="132">
                  <c:v>45120</c:v>
                </c:pt>
                <c:pt idx="133">
                  <c:v>45121</c:v>
                </c:pt>
                <c:pt idx="134">
                  <c:v>45124</c:v>
                </c:pt>
                <c:pt idx="135">
                  <c:v>45125</c:v>
                </c:pt>
                <c:pt idx="136">
                  <c:v>45126</c:v>
                </c:pt>
                <c:pt idx="137">
                  <c:v>45127</c:v>
                </c:pt>
                <c:pt idx="138">
                  <c:v>45128</c:v>
                </c:pt>
                <c:pt idx="139">
                  <c:v>45131</c:v>
                </c:pt>
                <c:pt idx="140">
                  <c:v>45132</c:v>
                </c:pt>
                <c:pt idx="141">
                  <c:v>45133</c:v>
                </c:pt>
                <c:pt idx="142">
                  <c:v>45134</c:v>
                </c:pt>
                <c:pt idx="143">
                  <c:v>45135</c:v>
                </c:pt>
                <c:pt idx="144">
                  <c:v>45138</c:v>
                </c:pt>
                <c:pt idx="145">
                  <c:v>45139</c:v>
                </c:pt>
                <c:pt idx="146">
                  <c:v>45140</c:v>
                </c:pt>
                <c:pt idx="147">
                  <c:v>45141</c:v>
                </c:pt>
                <c:pt idx="148">
                  <c:v>45142</c:v>
                </c:pt>
                <c:pt idx="149">
                  <c:v>45145</c:v>
                </c:pt>
                <c:pt idx="150">
                  <c:v>45146</c:v>
                </c:pt>
                <c:pt idx="151">
                  <c:v>45147</c:v>
                </c:pt>
                <c:pt idx="152">
                  <c:v>45148</c:v>
                </c:pt>
                <c:pt idx="153">
                  <c:v>45149</c:v>
                </c:pt>
                <c:pt idx="154">
                  <c:v>45152</c:v>
                </c:pt>
                <c:pt idx="155">
                  <c:v>45153</c:v>
                </c:pt>
                <c:pt idx="156">
                  <c:v>45154</c:v>
                </c:pt>
                <c:pt idx="157">
                  <c:v>45155</c:v>
                </c:pt>
                <c:pt idx="158">
                  <c:v>45156</c:v>
                </c:pt>
                <c:pt idx="159">
                  <c:v>45159</c:v>
                </c:pt>
                <c:pt idx="160">
                  <c:v>45160</c:v>
                </c:pt>
                <c:pt idx="161">
                  <c:v>45161</c:v>
                </c:pt>
                <c:pt idx="162">
                  <c:v>45162</c:v>
                </c:pt>
                <c:pt idx="163">
                  <c:v>45163</c:v>
                </c:pt>
                <c:pt idx="164">
                  <c:v>45166</c:v>
                </c:pt>
                <c:pt idx="165">
                  <c:v>45167</c:v>
                </c:pt>
                <c:pt idx="166">
                  <c:v>45168</c:v>
                </c:pt>
                <c:pt idx="167">
                  <c:v>45169</c:v>
                </c:pt>
                <c:pt idx="168">
                  <c:v>45170</c:v>
                </c:pt>
                <c:pt idx="169">
                  <c:v>45174</c:v>
                </c:pt>
                <c:pt idx="170">
                  <c:v>45175</c:v>
                </c:pt>
                <c:pt idx="171">
                  <c:v>45176</c:v>
                </c:pt>
                <c:pt idx="172">
                  <c:v>45177</c:v>
                </c:pt>
                <c:pt idx="173">
                  <c:v>45180</c:v>
                </c:pt>
                <c:pt idx="174">
                  <c:v>45181</c:v>
                </c:pt>
                <c:pt idx="175">
                  <c:v>45182</c:v>
                </c:pt>
                <c:pt idx="176">
                  <c:v>45183</c:v>
                </c:pt>
                <c:pt idx="177">
                  <c:v>45184</c:v>
                </c:pt>
                <c:pt idx="178">
                  <c:v>45187</c:v>
                </c:pt>
                <c:pt idx="179">
                  <c:v>45188</c:v>
                </c:pt>
                <c:pt idx="180">
                  <c:v>45189</c:v>
                </c:pt>
                <c:pt idx="181">
                  <c:v>45190</c:v>
                </c:pt>
                <c:pt idx="182">
                  <c:v>45191</c:v>
                </c:pt>
                <c:pt idx="183">
                  <c:v>45194</c:v>
                </c:pt>
                <c:pt idx="184">
                  <c:v>45195</c:v>
                </c:pt>
                <c:pt idx="185">
                  <c:v>45196</c:v>
                </c:pt>
                <c:pt idx="186">
                  <c:v>45197</c:v>
                </c:pt>
                <c:pt idx="187">
                  <c:v>45198</c:v>
                </c:pt>
                <c:pt idx="188">
                  <c:v>45201</c:v>
                </c:pt>
                <c:pt idx="189">
                  <c:v>45202</c:v>
                </c:pt>
                <c:pt idx="190">
                  <c:v>45203</c:v>
                </c:pt>
                <c:pt idx="191">
                  <c:v>45204</c:v>
                </c:pt>
                <c:pt idx="192">
                  <c:v>45205</c:v>
                </c:pt>
                <c:pt idx="193">
                  <c:v>45208</c:v>
                </c:pt>
                <c:pt idx="194">
                  <c:v>45209</c:v>
                </c:pt>
                <c:pt idx="195">
                  <c:v>45210</c:v>
                </c:pt>
                <c:pt idx="196">
                  <c:v>45211</c:v>
                </c:pt>
                <c:pt idx="197">
                  <c:v>45212</c:v>
                </c:pt>
                <c:pt idx="198">
                  <c:v>45215</c:v>
                </c:pt>
                <c:pt idx="199">
                  <c:v>45216</c:v>
                </c:pt>
                <c:pt idx="200">
                  <c:v>45217</c:v>
                </c:pt>
                <c:pt idx="201">
                  <c:v>45218</c:v>
                </c:pt>
                <c:pt idx="202">
                  <c:v>45219</c:v>
                </c:pt>
                <c:pt idx="203">
                  <c:v>45222</c:v>
                </c:pt>
                <c:pt idx="204">
                  <c:v>45223</c:v>
                </c:pt>
                <c:pt idx="205">
                  <c:v>45224</c:v>
                </c:pt>
                <c:pt idx="206">
                  <c:v>45225</c:v>
                </c:pt>
                <c:pt idx="207">
                  <c:v>45226</c:v>
                </c:pt>
                <c:pt idx="208">
                  <c:v>45229</c:v>
                </c:pt>
                <c:pt idx="209">
                  <c:v>45230</c:v>
                </c:pt>
                <c:pt idx="210">
                  <c:v>45231</c:v>
                </c:pt>
                <c:pt idx="211">
                  <c:v>45232</c:v>
                </c:pt>
                <c:pt idx="212">
                  <c:v>45233</c:v>
                </c:pt>
                <c:pt idx="213">
                  <c:v>45236</c:v>
                </c:pt>
                <c:pt idx="214">
                  <c:v>45237</c:v>
                </c:pt>
                <c:pt idx="215">
                  <c:v>45238</c:v>
                </c:pt>
                <c:pt idx="216">
                  <c:v>45239</c:v>
                </c:pt>
                <c:pt idx="217">
                  <c:v>45240</c:v>
                </c:pt>
                <c:pt idx="218">
                  <c:v>45243</c:v>
                </c:pt>
                <c:pt idx="219">
                  <c:v>45244</c:v>
                </c:pt>
                <c:pt idx="220">
                  <c:v>45245</c:v>
                </c:pt>
                <c:pt idx="221">
                  <c:v>45246</c:v>
                </c:pt>
                <c:pt idx="222">
                  <c:v>45247</c:v>
                </c:pt>
                <c:pt idx="223">
                  <c:v>45250</c:v>
                </c:pt>
                <c:pt idx="224">
                  <c:v>45251</c:v>
                </c:pt>
                <c:pt idx="225">
                  <c:v>45252</c:v>
                </c:pt>
                <c:pt idx="226">
                  <c:v>45254</c:v>
                </c:pt>
                <c:pt idx="227">
                  <c:v>45257</c:v>
                </c:pt>
                <c:pt idx="228">
                  <c:v>45258</c:v>
                </c:pt>
                <c:pt idx="229">
                  <c:v>45259</c:v>
                </c:pt>
                <c:pt idx="230">
                  <c:v>45260</c:v>
                </c:pt>
                <c:pt idx="231">
                  <c:v>45261</c:v>
                </c:pt>
                <c:pt idx="232">
                  <c:v>45264</c:v>
                </c:pt>
                <c:pt idx="233">
                  <c:v>45265</c:v>
                </c:pt>
                <c:pt idx="234">
                  <c:v>45266</c:v>
                </c:pt>
                <c:pt idx="235">
                  <c:v>45267</c:v>
                </c:pt>
                <c:pt idx="236">
                  <c:v>45268</c:v>
                </c:pt>
                <c:pt idx="237">
                  <c:v>45271</c:v>
                </c:pt>
                <c:pt idx="238">
                  <c:v>45272</c:v>
                </c:pt>
                <c:pt idx="239">
                  <c:v>45273</c:v>
                </c:pt>
                <c:pt idx="240">
                  <c:v>45274</c:v>
                </c:pt>
                <c:pt idx="241">
                  <c:v>45275</c:v>
                </c:pt>
                <c:pt idx="242">
                  <c:v>45278</c:v>
                </c:pt>
                <c:pt idx="243">
                  <c:v>45279</c:v>
                </c:pt>
                <c:pt idx="244">
                  <c:v>45280</c:v>
                </c:pt>
                <c:pt idx="245">
                  <c:v>45281</c:v>
                </c:pt>
                <c:pt idx="246">
                  <c:v>45282</c:v>
                </c:pt>
                <c:pt idx="247">
                  <c:v>45286</c:v>
                </c:pt>
                <c:pt idx="248">
                  <c:v>45287</c:v>
                </c:pt>
                <c:pt idx="249">
                  <c:v>45288</c:v>
                </c:pt>
                <c:pt idx="250">
                  <c:v>45289</c:v>
                </c:pt>
              </c:numCache>
            </c:numRef>
          </c:cat>
          <c:val>
            <c:numRef>
              <c:f>'Price Return - 1y'!$AL$6:$AL$256</c:f>
              <c:numCache>
                <c:formatCode>General</c:formatCode>
                <c:ptCount val="251"/>
                <c:pt idx="0">
                  <c:v>100</c:v>
                </c:pt>
                <c:pt idx="1">
                  <c:v>99.852251615388667</c:v>
                </c:pt>
                <c:pt idx="2">
                  <c:v>100.97596573769688</c:v>
                </c:pt>
                <c:pt idx="3">
                  <c:v>100.03271588619593</c:v>
                </c:pt>
                <c:pt idx="4">
                  <c:v>102.23672502541278</c:v>
                </c:pt>
                <c:pt idx="5">
                  <c:v>101.80146879952549</c:v>
                </c:pt>
                <c:pt idx="6">
                  <c:v>102.43834735178226</c:v>
                </c:pt>
                <c:pt idx="7">
                  <c:v>103.30288743507273</c:v>
                </c:pt>
                <c:pt idx="8">
                  <c:v>103.59340334524043</c:v>
                </c:pt>
                <c:pt idx="9">
                  <c:v>103.82838965267717</c:v>
                </c:pt>
                <c:pt idx="10">
                  <c:v>103.39263955526532</c:v>
                </c:pt>
                <c:pt idx="11">
                  <c:v>101.64537471167239</c:v>
                </c:pt>
                <c:pt idx="12">
                  <c:v>100.77202903032722</c:v>
                </c:pt>
                <c:pt idx="13">
                  <c:v>102.17554724039478</c:v>
                </c:pt>
                <c:pt idx="14">
                  <c:v>103.05665721485825</c:v>
                </c:pt>
                <c:pt idx="15">
                  <c:v>103.03153617432967</c:v>
                </c:pt>
                <c:pt idx="16">
                  <c:v>103.18756413248033</c:v>
                </c:pt>
                <c:pt idx="17">
                  <c:v>103.79185176306278</c:v>
                </c:pt>
                <c:pt idx="18">
                  <c:v>103.47566416762017</c:v>
                </c:pt>
                <c:pt idx="19">
                  <c:v>102.58578439553443</c:v>
                </c:pt>
                <c:pt idx="20">
                  <c:v>103.96620482472778</c:v>
                </c:pt>
                <c:pt idx="21">
                  <c:v>104.71758941477745</c:v>
                </c:pt>
                <c:pt idx="22">
                  <c:v>104.81692233330733</c:v>
                </c:pt>
                <c:pt idx="23">
                  <c:v>103.964874856504</c:v>
                </c:pt>
                <c:pt idx="24">
                  <c:v>103.42706486255187</c:v>
                </c:pt>
                <c:pt idx="25">
                  <c:v>104.26147287557325</c:v>
                </c:pt>
                <c:pt idx="26">
                  <c:v>103.44562478994355</c:v>
                </c:pt>
                <c:pt idx="27">
                  <c:v>102.6704194326568</c:v>
                </c:pt>
                <c:pt idx="28">
                  <c:v>103.3050097306963</c:v>
                </c:pt>
                <c:pt idx="29">
                  <c:v>104.27430330651744</c:v>
                </c:pt>
                <c:pt idx="30">
                  <c:v>103.94835143056559</c:v>
                </c:pt>
                <c:pt idx="31">
                  <c:v>104.09212235938242</c:v>
                </c:pt>
                <c:pt idx="32">
                  <c:v>102.97398906062959</c:v>
                </c:pt>
                <c:pt idx="33">
                  <c:v>102.86824564451406</c:v>
                </c:pt>
                <c:pt idx="34">
                  <c:v>101.02354074600765</c:v>
                </c:pt>
                <c:pt idx="35">
                  <c:v>100.74222304926819</c:v>
                </c:pt>
                <c:pt idx="36">
                  <c:v>101.04779805650215</c:v>
                </c:pt>
                <c:pt idx="37">
                  <c:v>100.27868345096769</c:v>
                </c:pt>
                <c:pt idx="38">
                  <c:v>100.38397973831594</c:v>
                </c:pt>
                <c:pt idx="39">
                  <c:v>100.00357255012861</c:v>
                </c:pt>
                <c:pt idx="40">
                  <c:v>99.782336939015224</c:v>
                </c:pt>
                <c:pt idx="41">
                  <c:v>100.58275345242622</c:v>
                </c:pt>
                <c:pt idx="42">
                  <c:v>101.82331285163504</c:v>
                </c:pt>
                <c:pt idx="43">
                  <c:v>101.74666939874847</c:v>
                </c:pt>
                <c:pt idx="44">
                  <c:v>100.09502402130121</c:v>
                </c:pt>
                <c:pt idx="45">
                  <c:v>100.15575891968508</c:v>
                </c:pt>
                <c:pt idx="46">
                  <c:v>98.28467235346325</c:v>
                </c:pt>
                <c:pt idx="47">
                  <c:v>96.85172178722604</c:v>
                </c:pt>
                <c:pt idx="48">
                  <c:v>96.247570023843949</c:v>
                </c:pt>
                <c:pt idx="49">
                  <c:v>97.434097650152353</c:v>
                </c:pt>
                <c:pt idx="50">
                  <c:v>96.320842645981983</c:v>
                </c:pt>
                <c:pt idx="51">
                  <c:v>97.45884795995714</c:v>
                </c:pt>
                <c:pt idx="52">
                  <c:v>96.069435397787103</c:v>
                </c:pt>
                <c:pt idx="53">
                  <c:v>96.961902474656853</c:v>
                </c:pt>
                <c:pt idx="54">
                  <c:v>97.926915500214022</c:v>
                </c:pt>
                <c:pt idx="55">
                  <c:v>96.117254626101982</c:v>
                </c:pt>
                <c:pt idx="56">
                  <c:v>96.044247989679491</c:v>
                </c:pt>
                <c:pt idx="57">
                  <c:v>96.691843042584964</c:v>
                </c:pt>
                <c:pt idx="58">
                  <c:v>97.352045834265269</c:v>
                </c:pt>
                <c:pt idx="59">
                  <c:v>97.40438987249432</c:v>
                </c:pt>
                <c:pt idx="60">
                  <c:v>98.612837909309647</c:v>
                </c:pt>
                <c:pt idx="61">
                  <c:v>99.04719202773363</c:v>
                </c:pt>
                <c:pt idx="62">
                  <c:v>100.44845342294487</c:v>
                </c:pt>
                <c:pt idx="63">
                  <c:v>101.02368727801017</c:v>
                </c:pt>
                <c:pt idx="64">
                  <c:v>100.25428321626629</c:v>
                </c:pt>
                <c:pt idx="65">
                  <c:v>100.41791612984093</c:v>
                </c:pt>
                <c:pt idx="66">
                  <c:v>100.3381853951457</c:v>
                </c:pt>
                <c:pt idx="67">
                  <c:v>100.76446225410194</c:v>
                </c:pt>
                <c:pt idx="68">
                  <c:v>101.18284482036309</c:v>
                </c:pt>
                <c:pt idx="69">
                  <c:v>100.91748150902316</c:v>
                </c:pt>
                <c:pt idx="70">
                  <c:v>101.72327034712568</c:v>
                </c:pt>
                <c:pt idx="71">
                  <c:v>101.47232898030555</c:v>
                </c:pt>
                <c:pt idx="72">
                  <c:v>101.96727852211755</c:v>
                </c:pt>
                <c:pt idx="73">
                  <c:v>102.08281837173311</c:v>
                </c:pt>
                <c:pt idx="74">
                  <c:v>101.96342666518231</c:v>
                </c:pt>
                <c:pt idx="75">
                  <c:v>101.57852733547097</c:v>
                </c:pt>
                <c:pt idx="76">
                  <c:v>101.65950046014501</c:v>
                </c:pt>
                <c:pt idx="77">
                  <c:v>101.90151019394405</c:v>
                </c:pt>
                <c:pt idx="78">
                  <c:v>100.43135687291883</c:v>
                </c:pt>
                <c:pt idx="79">
                  <c:v>99.23374970658223</c:v>
                </c:pt>
                <c:pt idx="80">
                  <c:v>100.49600666554421</c:v>
                </c:pt>
                <c:pt idx="81">
                  <c:v>101.53277077503836</c:v>
                </c:pt>
                <c:pt idx="82">
                  <c:v>101.58724254040726</c:v>
                </c:pt>
                <c:pt idx="83">
                  <c:v>100.20806802969605</c:v>
                </c:pt>
                <c:pt idx="84">
                  <c:v>99.401478459219646</c:v>
                </c:pt>
                <c:pt idx="85">
                  <c:v>98.638613665609014</c:v>
                </c:pt>
                <c:pt idx="86">
                  <c:v>100.15497761390245</c:v>
                </c:pt>
                <c:pt idx="87">
                  <c:v>100.09813076934725</c:v>
                </c:pt>
                <c:pt idx="88">
                  <c:v>99.698517461909915</c:v>
                </c:pt>
                <c:pt idx="89">
                  <c:v>99.658610803144398</c:v>
                </c:pt>
                <c:pt idx="90">
                  <c:v>99.12269862857174</c:v>
                </c:pt>
                <c:pt idx="91">
                  <c:v>99.134704817001989</c:v>
                </c:pt>
                <c:pt idx="92">
                  <c:v>99.475121296682104</c:v>
                </c:pt>
                <c:pt idx="93">
                  <c:v>98.258672438088652</c:v>
                </c:pt>
                <c:pt idx="94">
                  <c:v>99.393785608381776</c:v>
                </c:pt>
                <c:pt idx="95">
                  <c:v>99.975216664990157</c:v>
                </c:pt>
                <c:pt idx="96">
                  <c:v>99.880926532730612</c:v>
                </c:pt>
                <c:pt idx="97">
                  <c:v>99.668575930819358</c:v>
                </c:pt>
                <c:pt idx="98">
                  <c:v>98.681685431486486</c:v>
                </c:pt>
                <c:pt idx="99">
                  <c:v>97.737474439472521</c:v>
                </c:pt>
                <c:pt idx="100">
                  <c:v>97.654324822950002</c:v>
                </c:pt>
                <c:pt idx="101">
                  <c:v>98.554322954904848</c:v>
                </c:pt>
                <c:pt idx="102">
                  <c:v>98.246864599119561</c:v>
                </c:pt>
                <c:pt idx="103">
                  <c:v>97.755272963426052</c:v>
                </c:pt>
                <c:pt idx="104">
                  <c:v>98.365778134003207</c:v>
                </c:pt>
                <c:pt idx="105">
                  <c:v>100.12169653283983</c:v>
                </c:pt>
                <c:pt idx="106">
                  <c:v>99.77565906810041</c:v>
                </c:pt>
                <c:pt idx="107">
                  <c:v>100.08780906460788</c:v>
                </c:pt>
                <c:pt idx="108">
                  <c:v>100.55736154971132</c:v>
                </c:pt>
                <c:pt idx="109">
                  <c:v>100.85614823198311</c:v>
                </c:pt>
                <c:pt idx="110">
                  <c:v>100.82430499619481</c:v>
                </c:pt>
                <c:pt idx="111">
                  <c:v>101.42498300754092</c:v>
                </c:pt>
                <c:pt idx="112">
                  <c:v>102.10696919279077</c:v>
                </c:pt>
                <c:pt idx="113">
                  <c:v>101.91805245178216</c:v>
                </c:pt>
                <c:pt idx="114">
                  <c:v>103.09745519734675</c:v>
                </c:pt>
                <c:pt idx="115">
                  <c:v>102.89624526975696</c:v>
                </c:pt>
                <c:pt idx="116">
                  <c:v>101.78550680207395</c:v>
                </c:pt>
                <c:pt idx="117">
                  <c:v>101.68106996298052</c:v>
                </c:pt>
                <c:pt idx="118">
                  <c:v>101.402835107686</c:v>
                </c:pt>
                <c:pt idx="119">
                  <c:v>100.667798866377</c:v>
                </c:pt>
                <c:pt idx="120">
                  <c:v>101.04167281263895</c:v>
                </c:pt>
                <c:pt idx="121">
                  <c:v>101.93770229023448</c:v>
                </c:pt>
                <c:pt idx="122">
                  <c:v>101.6925921121201</c:v>
                </c:pt>
                <c:pt idx="123">
                  <c:v>102.49486624376058</c:v>
                </c:pt>
                <c:pt idx="124">
                  <c:v>103.51082487050043</c:v>
                </c:pt>
                <c:pt idx="125">
                  <c:v>103.65023104072723</c:v>
                </c:pt>
                <c:pt idx="126">
                  <c:v>103.20588542996876</c:v>
                </c:pt>
                <c:pt idx="127">
                  <c:v>102.18576883872032</c:v>
                </c:pt>
                <c:pt idx="128">
                  <c:v>101.94058733726376</c:v>
                </c:pt>
                <c:pt idx="129">
                  <c:v>102.90578884040207</c:v>
                </c:pt>
                <c:pt idx="130">
                  <c:v>103.72734778881014</c:v>
                </c:pt>
                <c:pt idx="131">
                  <c:v>104.10690433017788</c:v>
                </c:pt>
                <c:pt idx="132">
                  <c:v>104.42889548099132</c:v>
                </c:pt>
                <c:pt idx="133">
                  <c:v>104.18382475075096</c:v>
                </c:pt>
                <c:pt idx="134">
                  <c:v>104.38919783648905</c:v>
                </c:pt>
                <c:pt idx="135">
                  <c:v>104.99102479194549</c:v>
                </c:pt>
                <c:pt idx="136">
                  <c:v>105.37978386816687</c:v>
                </c:pt>
                <c:pt idx="137">
                  <c:v>105.75340614095703</c:v>
                </c:pt>
                <c:pt idx="138">
                  <c:v>106.165808726682</c:v>
                </c:pt>
                <c:pt idx="139">
                  <c:v>106.58026636823718</c:v>
                </c:pt>
                <c:pt idx="140">
                  <c:v>106.63258194056313</c:v>
                </c:pt>
                <c:pt idx="141">
                  <c:v>106.63187925300581</c:v>
                </c:pt>
                <c:pt idx="142">
                  <c:v>105.86369204914936</c:v>
                </c:pt>
                <c:pt idx="143">
                  <c:v>106.28243539496202</c:v>
                </c:pt>
                <c:pt idx="144">
                  <c:v>106.54107619387335</c:v>
                </c:pt>
                <c:pt idx="145">
                  <c:v>106.37839371636346</c:v>
                </c:pt>
                <c:pt idx="146">
                  <c:v>105.42677029040925</c:v>
                </c:pt>
                <c:pt idx="147">
                  <c:v>105.0445962735719</c:v>
                </c:pt>
                <c:pt idx="148">
                  <c:v>104.44465052577715</c:v>
                </c:pt>
                <c:pt idx="149">
                  <c:v>105.52897973205592</c:v>
                </c:pt>
                <c:pt idx="150">
                  <c:v>105.21582260555417</c:v>
                </c:pt>
                <c:pt idx="151">
                  <c:v>104.92659432157058</c:v>
                </c:pt>
                <c:pt idx="152">
                  <c:v>104.89590181396731</c:v>
                </c:pt>
                <c:pt idx="153">
                  <c:v>105.03920587025674</c:v>
                </c:pt>
                <c:pt idx="154">
                  <c:v>105.23106455045469</c:v>
                </c:pt>
                <c:pt idx="155">
                  <c:v>104.00979436873104</c:v>
                </c:pt>
                <c:pt idx="156">
                  <c:v>103.376739048922</c:v>
                </c:pt>
                <c:pt idx="157">
                  <c:v>102.67986971601798</c:v>
                </c:pt>
                <c:pt idx="158">
                  <c:v>102.858578060854</c:v>
                </c:pt>
                <c:pt idx="159">
                  <c:v>102.88478798164451</c:v>
                </c:pt>
                <c:pt idx="160">
                  <c:v>102.48537250826897</c:v>
                </c:pt>
                <c:pt idx="161">
                  <c:v>103.23140174215992</c:v>
                </c:pt>
                <c:pt idx="162">
                  <c:v>102.20340080938857</c:v>
                </c:pt>
                <c:pt idx="163">
                  <c:v>102.9163322858044</c:v>
                </c:pt>
                <c:pt idx="164">
                  <c:v>103.52966251885462</c:v>
                </c:pt>
                <c:pt idx="165">
                  <c:v>104.51937149940721</c:v>
                </c:pt>
                <c:pt idx="166">
                  <c:v>104.76736803287237</c:v>
                </c:pt>
                <c:pt idx="167">
                  <c:v>104.3724238471698</c:v>
                </c:pt>
                <c:pt idx="168">
                  <c:v>104.78105882393172</c:v>
                </c:pt>
                <c:pt idx="169">
                  <c:v>103.85284400431156</c:v>
                </c:pt>
                <c:pt idx="170">
                  <c:v>103.61391033247364</c:v>
                </c:pt>
                <c:pt idx="171">
                  <c:v>103.50552422596603</c:v>
                </c:pt>
                <c:pt idx="172">
                  <c:v>103.59443295457622</c:v>
                </c:pt>
                <c:pt idx="173">
                  <c:v>103.80410573964674</c:v>
                </c:pt>
                <c:pt idx="174">
                  <c:v>103.65631973088215</c:v>
                </c:pt>
                <c:pt idx="175">
                  <c:v>103.48041349342466</c:v>
                </c:pt>
                <c:pt idx="176">
                  <c:v>104.34866417457982</c:v>
                </c:pt>
                <c:pt idx="177">
                  <c:v>103.34262813524474</c:v>
                </c:pt>
                <c:pt idx="178">
                  <c:v>103.7888393727458</c:v>
                </c:pt>
                <c:pt idx="179">
                  <c:v>103.51943838317857</c:v>
                </c:pt>
                <c:pt idx="180">
                  <c:v>103.12474313536656</c:v>
                </c:pt>
                <c:pt idx="181">
                  <c:v>101.51173023053019</c:v>
                </c:pt>
                <c:pt idx="182">
                  <c:v>101.25981911999239</c:v>
                </c:pt>
                <c:pt idx="183">
                  <c:v>101.50932486172003</c:v>
                </c:pt>
                <c:pt idx="184">
                  <c:v>100.27395922114769</c:v>
                </c:pt>
                <c:pt idx="185">
                  <c:v>100.28516071259357</c:v>
                </c:pt>
                <c:pt idx="186">
                  <c:v>100.79920778297516</c:v>
                </c:pt>
                <c:pt idx="187">
                  <c:v>100.38752750962929</c:v>
                </c:pt>
                <c:pt idx="188">
                  <c:v>99.592620060324393</c:v>
                </c:pt>
                <c:pt idx="189">
                  <c:v>98.479657882282325</c:v>
                </c:pt>
                <c:pt idx="190">
                  <c:v>98.853459157234596</c:v>
                </c:pt>
                <c:pt idx="191">
                  <c:v>98.594796394381362</c:v>
                </c:pt>
                <c:pt idx="192">
                  <c:v>99.436833467658332</c:v>
                </c:pt>
                <c:pt idx="193">
                  <c:v>100.14935857150236</c:v>
                </c:pt>
                <c:pt idx="194">
                  <c:v>100.80694824878458</c:v>
                </c:pt>
                <c:pt idx="195">
                  <c:v>100.85056162009653</c:v>
                </c:pt>
                <c:pt idx="196">
                  <c:v>100.04856655738608</c:v>
                </c:pt>
                <c:pt idx="197">
                  <c:v>100.06780550361067</c:v>
                </c:pt>
                <c:pt idx="198">
                  <c:v>101.08325658091987</c:v>
                </c:pt>
                <c:pt idx="199">
                  <c:v>101.37229591156911</c:v>
                </c:pt>
                <c:pt idx="200">
                  <c:v>100.15019891033471</c:v>
                </c:pt>
                <c:pt idx="201">
                  <c:v>99.262230556242329</c:v>
                </c:pt>
                <c:pt idx="202">
                  <c:v>98.228355537680116</c:v>
                </c:pt>
                <c:pt idx="203">
                  <c:v>97.580711720066034</c:v>
                </c:pt>
                <c:pt idx="204">
                  <c:v>98.234710728949906</c:v>
                </c:pt>
                <c:pt idx="205">
                  <c:v>97.388255335195637</c:v>
                </c:pt>
                <c:pt idx="206">
                  <c:v>96.954298470739417</c:v>
                </c:pt>
                <c:pt idx="207">
                  <c:v>95.70172535034051</c:v>
                </c:pt>
                <c:pt idx="208">
                  <c:v>96.675079955944526</c:v>
                </c:pt>
                <c:pt idx="209">
                  <c:v>97.537511857624722</c:v>
                </c:pt>
                <c:pt idx="210">
                  <c:v>97.976350743397248</c:v>
                </c:pt>
                <c:pt idx="211">
                  <c:v>99.981175752029316</c:v>
                </c:pt>
                <c:pt idx="212">
                  <c:v>100.93953794531495</c:v>
                </c:pt>
                <c:pt idx="213">
                  <c:v>100.76589367670741</c:v>
                </c:pt>
                <c:pt idx="214">
                  <c:v>100.64584495491172</c:v>
                </c:pt>
                <c:pt idx="215">
                  <c:v>100.61319967842805</c:v>
                </c:pt>
                <c:pt idx="216">
                  <c:v>99.797950407561743</c:v>
                </c:pt>
                <c:pt idx="217">
                  <c:v>101.02672698449342</c:v>
                </c:pt>
                <c:pt idx="218">
                  <c:v>101.00510348366359</c:v>
                </c:pt>
                <c:pt idx="219">
                  <c:v>102.96612010179534</c:v>
                </c:pt>
                <c:pt idx="220">
                  <c:v>103.2897748428025</c:v>
                </c:pt>
                <c:pt idx="221">
                  <c:v>103.1151835476952</c:v>
                </c:pt>
                <c:pt idx="222">
                  <c:v>103.47829214930762</c:v>
                </c:pt>
                <c:pt idx="223">
                  <c:v>103.99190767184102</c:v>
                </c:pt>
                <c:pt idx="224">
                  <c:v>103.92720780618558</c:v>
                </c:pt>
                <c:pt idx="225">
                  <c:v>104.3349631548255</c:v>
                </c:pt>
                <c:pt idx="226">
                  <c:v>104.71797671757312</c:v>
                </c:pt>
                <c:pt idx="227">
                  <c:v>104.34869359198943</c:v>
                </c:pt>
                <c:pt idx="228">
                  <c:v>104.3013888115274</c:v>
                </c:pt>
                <c:pt idx="229">
                  <c:v>104.54504274857497</c:v>
                </c:pt>
                <c:pt idx="230">
                  <c:v>105.44934153136873</c:v>
                </c:pt>
                <c:pt idx="231">
                  <c:v>106.43050677638728</c:v>
                </c:pt>
                <c:pt idx="232">
                  <c:v>106.30992283217996</c:v>
                </c:pt>
                <c:pt idx="233">
                  <c:v>105.5808446867574</c:v>
                </c:pt>
                <c:pt idx="234">
                  <c:v>105.41325259424241</c:v>
                </c:pt>
                <c:pt idx="235">
                  <c:v>105.74823521847678</c:v>
                </c:pt>
                <c:pt idx="236">
                  <c:v>106.08855999671701</c:v>
                </c:pt>
                <c:pt idx="237">
                  <c:v>107.30460359282962</c:v>
                </c:pt>
                <c:pt idx="238">
                  <c:v>107.65674739024043</c:v>
                </c:pt>
                <c:pt idx="239">
                  <c:v>109.41644426107275</c:v>
                </c:pt>
                <c:pt idx="240">
                  <c:v>110.0088389324996</c:v>
                </c:pt>
                <c:pt idx="241">
                  <c:v>109.65093606264723</c:v>
                </c:pt>
                <c:pt idx="242">
                  <c:v>110.01802148571649</c:v>
                </c:pt>
                <c:pt idx="243">
                  <c:v>110.750130139726</c:v>
                </c:pt>
                <c:pt idx="244">
                  <c:v>108.90243295147744</c:v>
                </c:pt>
                <c:pt idx="245">
                  <c:v>110.03187327960651</c:v>
                </c:pt>
                <c:pt idx="246">
                  <c:v>110.3492347565592</c:v>
                </c:pt>
                <c:pt idx="247">
                  <c:v>110.9360185130373</c:v>
                </c:pt>
                <c:pt idx="248">
                  <c:v>111.11468229565179</c:v>
                </c:pt>
                <c:pt idx="249">
                  <c:v>111.20584335910847</c:v>
                </c:pt>
                <c:pt idx="250">
                  <c:v>110.97977798024459</c:v>
                </c:pt>
              </c:numCache>
            </c:numRef>
          </c:val>
          <c:smooth val="0"/>
          <c:extLst>
            <c:ext xmlns:c16="http://schemas.microsoft.com/office/drawing/2014/chart" uri="{C3380CC4-5D6E-409C-BE32-E72D297353CC}">
              <c16:uniqueId val="{00000000-EC15-443C-A6FA-411EFB51CD70}"/>
            </c:ext>
          </c:extLst>
        </c:ser>
        <c:ser>
          <c:idx val="1"/>
          <c:order val="1"/>
          <c:tx>
            <c:strRef>
              <c:f>'Price Return - 1y'!$AM$5</c:f>
              <c:strCache>
                <c:ptCount val="1"/>
                <c:pt idx="0">
                  <c:v>Magnificent 7</c:v>
                </c:pt>
              </c:strCache>
            </c:strRef>
          </c:tx>
          <c:spPr>
            <a:ln w="28575" cap="rnd">
              <a:solidFill>
                <a:schemeClr val="accent2"/>
              </a:solidFill>
              <a:round/>
            </a:ln>
            <a:effectLst/>
          </c:spPr>
          <c:marker>
            <c:symbol val="none"/>
          </c:marker>
          <c:cat>
            <c:numRef>
              <c:f>'Price Return - 1y'!$AI$6:$AI$256</c:f>
              <c:numCache>
                <c:formatCode>d\-mmm\-yy</c:formatCode>
                <c:ptCount val="251"/>
                <c:pt idx="0">
                  <c:v>44925</c:v>
                </c:pt>
                <c:pt idx="1">
                  <c:v>44929</c:v>
                </c:pt>
                <c:pt idx="2">
                  <c:v>44930</c:v>
                </c:pt>
                <c:pt idx="3">
                  <c:v>44931</c:v>
                </c:pt>
                <c:pt idx="4">
                  <c:v>44932</c:v>
                </c:pt>
                <c:pt idx="5">
                  <c:v>44935</c:v>
                </c:pt>
                <c:pt idx="6">
                  <c:v>44936</c:v>
                </c:pt>
                <c:pt idx="7">
                  <c:v>44937</c:v>
                </c:pt>
                <c:pt idx="8">
                  <c:v>44938</c:v>
                </c:pt>
                <c:pt idx="9">
                  <c:v>44939</c:v>
                </c:pt>
                <c:pt idx="10">
                  <c:v>44943</c:v>
                </c:pt>
                <c:pt idx="11">
                  <c:v>44944</c:v>
                </c:pt>
                <c:pt idx="12">
                  <c:v>44945</c:v>
                </c:pt>
                <c:pt idx="13">
                  <c:v>44946</c:v>
                </c:pt>
                <c:pt idx="14">
                  <c:v>44949</c:v>
                </c:pt>
                <c:pt idx="15">
                  <c:v>44950</c:v>
                </c:pt>
                <c:pt idx="16">
                  <c:v>44951</c:v>
                </c:pt>
                <c:pt idx="17">
                  <c:v>44952</c:v>
                </c:pt>
                <c:pt idx="18">
                  <c:v>44953</c:v>
                </c:pt>
                <c:pt idx="19">
                  <c:v>44956</c:v>
                </c:pt>
                <c:pt idx="20">
                  <c:v>44957</c:v>
                </c:pt>
                <c:pt idx="21">
                  <c:v>44958</c:v>
                </c:pt>
                <c:pt idx="22">
                  <c:v>44959</c:v>
                </c:pt>
                <c:pt idx="23">
                  <c:v>44960</c:v>
                </c:pt>
                <c:pt idx="24">
                  <c:v>44963</c:v>
                </c:pt>
                <c:pt idx="25">
                  <c:v>44964</c:v>
                </c:pt>
                <c:pt idx="26">
                  <c:v>44965</c:v>
                </c:pt>
                <c:pt idx="27">
                  <c:v>44966</c:v>
                </c:pt>
                <c:pt idx="28">
                  <c:v>44967</c:v>
                </c:pt>
                <c:pt idx="29">
                  <c:v>44970</c:v>
                </c:pt>
                <c:pt idx="30">
                  <c:v>44971</c:v>
                </c:pt>
                <c:pt idx="31">
                  <c:v>44972</c:v>
                </c:pt>
                <c:pt idx="32">
                  <c:v>44973</c:v>
                </c:pt>
                <c:pt idx="33">
                  <c:v>44974</c:v>
                </c:pt>
                <c:pt idx="34">
                  <c:v>44978</c:v>
                </c:pt>
                <c:pt idx="35">
                  <c:v>44979</c:v>
                </c:pt>
                <c:pt idx="36">
                  <c:v>44980</c:v>
                </c:pt>
                <c:pt idx="37">
                  <c:v>44981</c:v>
                </c:pt>
                <c:pt idx="38">
                  <c:v>44984</c:v>
                </c:pt>
                <c:pt idx="39">
                  <c:v>44985</c:v>
                </c:pt>
                <c:pt idx="40">
                  <c:v>44986</c:v>
                </c:pt>
                <c:pt idx="41">
                  <c:v>44987</c:v>
                </c:pt>
                <c:pt idx="42">
                  <c:v>44988</c:v>
                </c:pt>
                <c:pt idx="43">
                  <c:v>44991</c:v>
                </c:pt>
                <c:pt idx="44">
                  <c:v>44992</c:v>
                </c:pt>
                <c:pt idx="45">
                  <c:v>44993</c:v>
                </c:pt>
                <c:pt idx="46">
                  <c:v>44994</c:v>
                </c:pt>
                <c:pt idx="47">
                  <c:v>44995</c:v>
                </c:pt>
                <c:pt idx="48">
                  <c:v>44998</c:v>
                </c:pt>
                <c:pt idx="49">
                  <c:v>44999</c:v>
                </c:pt>
                <c:pt idx="50">
                  <c:v>45000</c:v>
                </c:pt>
                <c:pt idx="51">
                  <c:v>45001</c:v>
                </c:pt>
                <c:pt idx="52">
                  <c:v>45002</c:v>
                </c:pt>
                <c:pt idx="53">
                  <c:v>45005</c:v>
                </c:pt>
                <c:pt idx="54">
                  <c:v>45006</c:v>
                </c:pt>
                <c:pt idx="55">
                  <c:v>45007</c:v>
                </c:pt>
                <c:pt idx="56">
                  <c:v>45008</c:v>
                </c:pt>
                <c:pt idx="57">
                  <c:v>45009</c:v>
                </c:pt>
                <c:pt idx="58">
                  <c:v>45012</c:v>
                </c:pt>
                <c:pt idx="59">
                  <c:v>45013</c:v>
                </c:pt>
                <c:pt idx="60">
                  <c:v>45014</c:v>
                </c:pt>
                <c:pt idx="61">
                  <c:v>45015</c:v>
                </c:pt>
                <c:pt idx="62">
                  <c:v>45016</c:v>
                </c:pt>
                <c:pt idx="63">
                  <c:v>45019</c:v>
                </c:pt>
                <c:pt idx="64">
                  <c:v>45020</c:v>
                </c:pt>
                <c:pt idx="65">
                  <c:v>45021</c:v>
                </c:pt>
                <c:pt idx="66">
                  <c:v>45022</c:v>
                </c:pt>
                <c:pt idx="67">
                  <c:v>45026</c:v>
                </c:pt>
                <c:pt idx="68">
                  <c:v>45027</c:v>
                </c:pt>
                <c:pt idx="69">
                  <c:v>45028</c:v>
                </c:pt>
                <c:pt idx="70">
                  <c:v>45029</c:v>
                </c:pt>
                <c:pt idx="71">
                  <c:v>45030</c:v>
                </c:pt>
                <c:pt idx="72">
                  <c:v>45033</c:v>
                </c:pt>
                <c:pt idx="73">
                  <c:v>45034</c:v>
                </c:pt>
                <c:pt idx="74">
                  <c:v>45035</c:v>
                </c:pt>
                <c:pt idx="75">
                  <c:v>45036</c:v>
                </c:pt>
                <c:pt idx="76">
                  <c:v>45037</c:v>
                </c:pt>
                <c:pt idx="77">
                  <c:v>45040</c:v>
                </c:pt>
                <c:pt idx="78">
                  <c:v>45041</c:v>
                </c:pt>
                <c:pt idx="79">
                  <c:v>45042</c:v>
                </c:pt>
                <c:pt idx="80">
                  <c:v>45043</c:v>
                </c:pt>
                <c:pt idx="81">
                  <c:v>45044</c:v>
                </c:pt>
                <c:pt idx="82">
                  <c:v>45047</c:v>
                </c:pt>
                <c:pt idx="83">
                  <c:v>45048</c:v>
                </c:pt>
                <c:pt idx="84">
                  <c:v>45049</c:v>
                </c:pt>
                <c:pt idx="85">
                  <c:v>45050</c:v>
                </c:pt>
                <c:pt idx="86">
                  <c:v>45051</c:v>
                </c:pt>
                <c:pt idx="87">
                  <c:v>45054</c:v>
                </c:pt>
                <c:pt idx="88">
                  <c:v>45055</c:v>
                </c:pt>
                <c:pt idx="89">
                  <c:v>45056</c:v>
                </c:pt>
                <c:pt idx="90">
                  <c:v>45057</c:v>
                </c:pt>
                <c:pt idx="91">
                  <c:v>45058</c:v>
                </c:pt>
                <c:pt idx="92">
                  <c:v>45061</c:v>
                </c:pt>
                <c:pt idx="93">
                  <c:v>45062</c:v>
                </c:pt>
                <c:pt idx="94">
                  <c:v>45063</c:v>
                </c:pt>
                <c:pt idx="95">
                  <c:v>45064</c:v>
                </c:pt>
                <c:pt idx="96">
                  <c:v>45065</c:v>
                </c:pt>
                <c:pt idx="97">
                  <c:v>45068</c:v>
                </c:pt>
                <c:pt idx="98">
                  <c:v>45069</c:v>
                </c:pt>
                <c:pt idx="99">
                  <c:v>45070</c:v>
                </c:pt>
                <c:pt idx="100">
                  <c:v>45071</c:v>
                </c:pt>
                <c:pt idx="101">
                  <c:v>45072</c:v>
                </c:pt>
                <c:pt idx="102">
                  <c:v>45076</c:v>
                </c:pt>
                <c:pt idx="103">
                  <c:v>45077</c:v>
                </c:pt>
                <c:pt idx="104">
                  <c:v>45078</c:v>
                </c:pt>
                <c:pt idx="105">
                  <c:v>45079</c:v>
                </c:pt>
                <c:pt idx="106">
                  <c:v>45082</c:v>
                </c:pt>
                <c:pt idx="107">
                  <c:v>45083</c:v>
                </c:pt>
                <c:pt idx="108">
                  <c:v>45084</c:v>
                </c:pt>
                <c:pt idx="109">
                  <c:v>45085</c:v>
                </c:pt>
                <c:pt idx="110">
                  <c:v>45086</c:v>
                </c:pt>
                <c:pt idx="111">
                  <c:v>45089</c:v>
                </c:pt>
                <c:pt idx="112">
                  <c:v>45090</c:v>
                </c:pt>
                <c:pt idx="113">
                  <c:v>45091</c:v>
                </c:pt>
                <c:pt idx="114">
                  <c:v>45092</c:v>
                </c:pt>
                <c:pt idx="115">
                  <c:v>45093</c:v>
                </c:pt>
                <c:pt idx="116">
                  <c:v>45097</c:v>
                </c:pt>
                <c:pt idx="117">
                  <c:v>45098</c:v>
                </c:pt>
                <c:pt idx="118">
                  <c:v>45099</c:v>
                </c:pt>
                <c:pt idx="119">
                  <c:v>45100</c:v>
                </c:pt>
                <c:pt idx="120">
                  <c:v>45103</c:v>
                </c:pt>
                <c:pt idx="121">
                  <c:v>45104</c:v>
                </c:pt>
                <c:pt idx="122">
                  <c:v>45105</c:v>
                </c:pt>
                <c:pt idx="123">
                  <c:v>45106</c:v>
                </c:pt>
                <c:pt idx="124">
                  <c:v>45107</c:v>
                </c:pt>
                <c:pt idx="125">
                  <c:v>45110</c:v>
                </c:pt>
                <c:pt idx="126">
                  <c:v>45112</c:v>
                </c:pt>
                <c:pt idx="127">
                  <c:v>45113</c:v>
                </c:pt>
                <c:pt idx="128">
                  <c:v>45114</c:v>
                </c:pt>
                <c:pt idx="129">
                  <c:v>45117</c:v>
                </c:pt>
                <c:pt idx="130">
                  <c:v>45118</c:v>
                </c:pt>
                <c:pt idx="131">
                  <c:v>45119</c:v>
                </c:pt>
                <c:pt idx="132">
                  <c:v>45120</c:v>
                </c:pt>
                <c:pt idx="133">
                  <c:v>45121</c:v>
                </c:pt>
                <c:pt idx="134">
                  <c:v>45124</c:v>
                </c:pt>
                <c:pt idx="135">
                  <c:v>45125</c:v>
                </c:pt>
                <c:pt idx="136">
                  <c:v>45126</c:v>
                </c:pt>
                <c:pt idx="137">
                  <c:v>45127</c:v>
                </c:pt>
                <c:pt idx="138">
                  <c:v>45128</c:v>
                </c:pt>
                <c:pt idx="139">
                  <c:v>45131</c:v>
                </c:pt>
                <c:pt idx="140">
                  <c:v>45132</c:v>
                </c:pt>
                <c:pt idx="141">
                  <c:v>45133</c:v>
                </c:pt>
                <c:pt idx="142">
                  <c:v>45134</c:v>
                </c:pt>
                <c:pt idx="143">
                  <c:v>45135</c:v>
                </c:pt>
                <c:pt idx="144">
                  <c:v>45138</c:v>
                </c:pt>
                <c:pt idx="145">
                  <c:v>45139</c:v>
                </c:pt>
                <c:pt idx="146">
                  <c:v>45140</c:v>
                </c:pt>
                <c:pt idx="147">
                  <c:v>45141</c:v>
                </c:pt>
                <c:pt idx="148">
                  <c:v>45142</c:v>
                </c:pt>
                <c:pt idx="149">
                  <c:v>45145</c:v>
                </c:pt>
                <c:pt idx="150">
                  <c:v>45146</c:v>
                </c:pt>
                <c:pt idx="151">
                  <c:v>45147</c:v>
                </c:pt>
                <c:pt idx="152">
                  <c:v>45148</c:v>
                </c:pt>
                <c:pt idx="153">
                  <c:v>45149</c:v>
                </c:pt>
                <c:pt idx="154">
                  <c:v>45152</c:v>
                </c:pt>
                <c:pt idx="155">
                  <c:v>45153</c:v>
                </c:pt>
                <c:pt idx="156">
                  <c:v>45154</c:v>
                </c:pt>
                <c:pt idx="157">
                  <c:v>45155</c:v>
                </c:pt>
                <c:pt idx="158">
                  <c:v>45156</c:v>
                </c:pt>
                <c:pt idx="159">
                  <c:v>45159</c:v>
                </c:pt>
                <c:pt idx="160">
                  <c:v>45160</c:v>
                </c:pt>
                <c:pt idx="161">
                  <c:v>45161</c:v>
                </c:pt>
                <c:pt idx="162">
                  <c:v>45162</c:v>
                </c:pt>
                <c:pt idx="163">
                  <c:v>45163</c:v>
                </c:pt>
                <c:pt idx="164">
                  <c:v>45166</c:v>
                </c:pt>
                <c:pt idx="165">
                  <c:v>45167</c:v>
                </c:pt>
                <c:pt idx="166">
                  <c:v>45168</c:v>
                </c:pt>
                <c:pt idx="167">
                  <c:v>45169</c:v>
                </c:pt>
                <c:pt idx="168">
                  <c:v>45170</c:v>
                </c:pt>
                <c:pt idx="169">
                  <c:v>45174</c:v>
                </c:pt>
                <c:pt idx="170">
                  <c:v>45175</c:v>
                </c:pt>
                <c:pt idx="171">
                  <c:v>45176</c:v>
                </c:pt>
                <c:pt idx="172">
                  <c:v>45177</c:v>
                </c:pt>
                <c:pt idx="173">
                  <c:v>45180</c:v>
                </c:pt>
                <c:pt idx="174">
                  <c:v>45181</c:v>
                </c:pt>
                <c:pt idx="175">
                  <c:v>45182</c:v>
                </c:pt>
                <c:pt idx="176">
                  <c:v>45183</c:v>
                </c:pt>
                <c:pt idx="177">
                  <c:v>45184</c:v>
                </c:pt>
                <c:pt idx="178">
                  <c:v>45187</c:v>
                </c:pt>
                <c:pt idx="179">
                  <c:v>45188</c:v>
                </c:pt>
                <c:pt idx="180">
                  <c:v>45189</c:v>
                </c:pt>
                <c:pt idx="181">
                  <c:v>45190</c:v>
                </c:pt>
                <c:pt idx="182">
                  <c:v>45191</c:v>
                </c:pt>
                <c:pt idx="183">
                  <c:v>45194</c:v>
                </c:pt>
                <c:pt idx="184">
                  <c:v>45195</c:v>
                </c:pt>
                <c:pt idx="185">
                  <c:v>45196</c:v>
                </c:pt>
                <c:pt idx="186">
                  <c:v>45197</c:v>
                </c:pt>
                <c:pt idx="187">
                  <c:v>45198</c:v>
                </c:pt>
                <c:pt idx="188">
                  <c:v>45201</c:v>
                </c:pt>
                <c:pt idx="189">
                  <c:v>45202</c:v>
                </c:pt>
                <c:pt idx="190">
                  <c:v>45203</c:v>
                </c:pt>
                <c:pt idx="191">
                  <c:v>45204</c:v>
                </c:pt>
                <c:pt idx="192">
                  <c:v>45205</c:v>
                </c:pt>
                <c:pt idx="193">
                  <c:v>45208</c:v>
                </c:pt>
                <c:pt idx="194">
                  <c:v>45209</c:v>
                </c:pt>
                <c:pt idx="195">
                  <c:v>45210</c:v>
                </c:pt>
                <c:pt idx="196">
                  <c:v>45211</c:v>
                </c:pt>
                <c:pt idx="197">
                  <c:v>45212</c:v>
                </c:pt>
                <c:pt idx="198">
                  <c:v>45215</c:v>
                </c:pt>
                <c:pt idx="199">
                  <c:v>45216</c:v>
                </c:pt>
                <c:pt idx="200">
                  <c:v>45217</c:v>
                </c:pt>
                <c:pt idx="201">
                  <c:v>45218</c:v>
                </c:pt>
                <c:pt idx="202">
                  <c:v>45219</c:v>
                </c:pt>
                <c:pt idx="203">
                  <c:v>45222</c:v>
                </c:pt>
                <c:pt idx="204">
                  <c:v>45223</c:v>
                </c:pt>
                <c:pt idx="205">
                  <c:v>45224</c:v>
                </c:pt>
                <c:pt idx="206">
                  <c:v>45225</c:v>
                </c:pt>
                <c:pt idx="207">
                  <c:v>45226</c:v>
                </c:pt>
                <c:pt idx="208">
                  <c:v>45229</c:v>
                </c:pt>
                <c:pt idx="209">
                  <c:v>45230</c:v>
                </c:pt>
                <c:pt idx="210">
                  <c:v>45231</c:v>
                </c:pt>
                <c:pt idx="211">
                  <c:v>45232</c:v>
                </c:pt>
                <c:pt idx="212">
                  <c:v>45233</c:v>
                </c:pt>
                <c:pt idx="213">
                  <c:v>45236</c:v>
                </c:pt>
                <c:pt idx="214">
                  <c:v>45237</c:v>
                </c:pt>
                <c:pt idx="215">
                  <c:v>45238</c:v>
                </c:pt>
                <c:pt idx="216">
                  <c:v>45239</c:v>
                </c:pt>
                <c:pt idx="217">
                  <c:v>45240</c:v>
                </c:pt>
                <c:pt idx="218">
                  <c:v>45243</c:v>
                </c:pt>
                <c:pt idx="219">
                  <c:v>45244</c:v>
                </c:pt>
                <c:pt idx="220">
                  <c:v>45245</c:v>
                </c:pt>
                <c:pt idx="221">
                  <c:v>45246</c:v>
                </c:pt>
                <c:pt idx="222">
                  <c:v>45247</c:v>
                </c:pt>
                <c:pt idx="223">
                  <c:v>45250</c:v>
                </c:pt>
                <c:pt idx="224">
                  <c:v>45251</c:v>
                </c:pt>
                <c:pt idx="225">
                  <c:v>45252</c:v>
                </c:pt>
                <c:pt idx="226">
                  <c:v>45254</c:v>
                </c:pt>
                <c:pt idx="227">
                  <c:v>45257</c:v>
                </c:pt>
                <c:pt idx="228">
                  <c:v>45258</c:v>
                </c:pt>
                <c:pt idx="229">
                  <c:v>45259</c:v>
                </c:pt>
                <c:pt idx="230">
                  <c:v>45260</c:v>
                </c:pt>
                <c:pt idx="231">
                  <c:v>45261</c:v>
                </c:pt>
                <c:pt idx="232">
                  <c:v>45264</c:v>
                </c:pt>
                <c:pt idx="233">
                  <c:v>45265</c:v>
                </c:pt>
                <c:pt idx="234">
                  <c:v>45266</c:v>
                </c:pt>
                <c:pt idx="235">
                  <c:v>45267</c:v>
                </c:pt>
                <c:pt idx="236">
                  <c:v>45268</c:v>
                </c:pt>
                <c:pt idx="237">
                  <c:v>45271</c:v>
                </c:pt>
                <c:pt idx="238">
                  <c:v>45272</c:v>
                </c:pt>
                <c:pt idx="239">
                  <c:v>45273</c:v>
                </c:pt>
                <c:pt idx="240">
                  <c:v>45274</c:v>
                </c:pt>
                <c:pt idx="241">
                  <c:v>45275</c:v>
                </c:pt>
                <c:pt idx="242">
                  <c:v>45278</c:v>
                </c:pt>
                <c:pt idx="243">
                  <c:v>45279</c:v>
                </c:pt>
                <c:pt idx="244">
                  <c:v>45280</c:v>
                </c:pt>
                <c:pt idx="245">
                  <c:v>45281</c:v>
                </c:pt>
                <c:pt idx="246">
                  <c:v>45282</c:v>
                </c:pt>
                <c:pt idx="247">
                  <c:v>45286</c:v>
                </c:pt>
                <c:pt idx="248">
                  <c:v>45287</c:v>
                </c:pt>
                <c:pt idx="249">
                  <c:v>45288</c:v>
                </c:pt>
                <c:pt idx="250">
                  <c:v>45289</c:v>
                </c:pt>
              </c:numCache>
            </c:numRef>
          </c:cat>
          <c:val>
            <c:numRef>
              <c:f>'Price Return - 1y'!$AM$6:$AM$256</c:f>
              <c:numCache>
                <c:formatCode>General</c:formatCode>
                <c:ptCount val="251"/>
                <c:pt idx="0">
                  <c:v>100</c:v>
                </c:pt>
                <c:pt idx="1">
                  <c:v>98.67913648319994</c:v>
                </c:pt>
                <c:pt idx="2">
                  <c:v>98.068719506744415</c:v>
                </c:pt>
                <c:pt idx="3">
                  <c:v>96.029273840829831</c:v>
                </c:pt>
                <c:pt idx="4">
                  <c:v>98.516772656289376</c:v>
                </c:pt>
                <c:pt idx="5">
                  <c:v>99.744172985454256</c:v>
                </c:pt>
                <c:pt idx="6">
                  <c:v>100.70887484753582</c:v>
                </c:pt>
                <c:pt idx="7">
                  <c:v>103.65198410782379</c:v>
                </c:pt>
                <c:pt idx="8">
                  <c:v>104.23277959542024</c:v>
                </c:pt>
                <c:pt idx="9">
                  <c:v>105.30352846294645</c:v>
                </c:pt>
                <c:pt idx="10">
                  <c:v>105.91070943100389</c:v>
                </c:pt>
                <c:pt idx="11">
                  <c:v>104.76722143356095</c:v>
                </c:pt>
                <c:pt idx="12">
                  <c:v>104.3211454909361</c:v>
                </c:pt>
                <c:pt idx="13">
                  <c:v>108.1300739799423</c:v>
                </c:pt>
                <c:pt idx="14">
                  <c:v>110.63036269889817</c:v>
                </c:pt>
                <c:pt idx="15">
                  <c:v>110.37516783483018</c:v>
                </c:pt>
                <c:pt idx="16">
                  <c:v>109.71714245968771</c:v>
                </c:pt>
                <c:pt idx="17">
                  <c:v>112.8651569005807</c:v>
                </c:pt>
                <c:pt idx="18">
                  <c:v>115.24628264946321</c:v>
                </c:pt>
                <c:pt idx="19">
                  <c:v>112.10198165845777</c:v>
                </c:pt>
                <c:pt idx="20">
                  <c:v>114.18777880298168</c:v>
                </c:pt>
                <c:pt idx="21">
                  <c:v>116.6048792398586</c:v>
                </c:pt>
                <c:pt idx="22">
                  <c:v>123.57469326291023</c:v>
                </c:pt>
                <c:pt idx="23">
                  <c:v>121.44422284878348</c:v>
                </c:pt>
                <c:pt idx="24">
                  <c:v>120.33123784856954</c:v>
                </c:pt>
                <c:pt idx="25">
                  <c:v>123.69413236464838</c:v>
                </c:pt>
                <c:pt idx="26">
                  <c:v>121.08506441294253</c:v>
                </c:pt>
                <c:pt idx="27">
                  <c:v>119.51139787066104</c:v>
                </c:pt>
                <c:pt idx="28">
                  <c:v>118.27969955502903</c:v>
                </c:pt>
                <c:pt idx="29">
                  <c:v>120.41223864107177</c:v>
                </c:pt>
                <c:pt idx="30">
                  <c:v>121.46232220845602</c:v>
                </c:pt>
                <c:pt idx="31">
                  <c:v>122.32658725586001</c:v>
                </c:pt>
                <c:pt idx="32">
                  <c:v>119.48163759235415</c:v>
                </c:pt>
                <c:pt idx="33">
                  <c:v>118.4973972441461</c:v>
                </c:pt>
                <c:pt idx="34">
                  <c:v>115.32984909298877</c:v>
                </c:pt>
                <c:pt idx="35">
                  <c:v>115.59510800106393</c:v>
                </c:pt>
                <c:pt idx="36">
                  <c:v>117.05624929801161</c:v>
                </c:pt>
                <c:pt idx="37">
                  <c:v>114.74264656926576</c:v>
                </c:pt>
                <c:pt idx="38">
                  <c:v>115.83619959955091</c:v>
                </c:pt>
                <c:pt idx="39">
                  <c:v>115.76103317388946</c:v>
                </c:pt>
                <c:pt idx="40">
                  <c:v>114.29677294952738</c:v>
                </c:pt>
                <c:pt idx="41">
                  <c:v>115.00305884562171</c:v>
                </c:pt>
                <c:pt idx="42">
                  <c:v>118.28262759268158</c:v>
                </c:pt>
                <c:pt idx="43">
                  <c:v>118.89911671602245</c:v>
                </c:pt>
                <c:pt idx="44">
                  <c:v>117.41383271241271</c:v>
                </c:pt>
                <c:pt idx="45">
                  <c:v>117.87525639451005</c:v>
                </c:pt>
                <c:pt idx="46">
                  <c:v>115.78044850066236</c:v>
                </c:pt>
                <c:pt idx="47">
                  <c:v>114.14038010805903</c:v>
                </c:pt>
                <c:pt idx="48">
                  <c:v>115.63991238979067</c:v>
                </c:pt>
                <c:pt idx="49">
                  <c:v>119.00105069111498</c:v>
                </c:pt>
                <c:pt idx="50">
                  <c:v>120.28859735955525</c:v>
                </c:pt>
                <c:pt idx="51">
                  <c:v>124.42241371084837</c:v>
                </c:pt>
                <c:pt idx="52">
                  <c:v>124.20247180070142</c:v>
                </c:pt>
                <c:pt idx="53">
                  <c:v>123.98295016642155</c:v>
                </c:pt>
                <c:pt idx="54">
                  <c:v>126.66542181649513</c:v>
                </c:pt>
                <c:pt idx="55">
                  <c:v>125.30070691254718</c:v>
                </c:pt>
                <c:pt idx="56">
                  <c:v>126.98861757635858</c:v>
                </c:pt>
                <c:pt idx="57">
                  <c:v>127.31725666126079</c:v>
                </c:pt>
                <c:pt idx="58">
                  <c:v>125.69847385198344</c:v>
                </c:pt>
                <c:pt idx="59">
                  <c:v>124.75051688613084</c:v>
                </c:pt>
                <c:pt idx="60">
                  <c:v>127.17776805614868</c:v>
                </c:pt>
                <c:pt idx="61">
                  <c:v>128.37608049050473</c:v>
                </c:pt>
                <c:pt idx="62">
                  <c:v>130.33433403998589</c:v>
                </c:pt>
                <c:pt idx="63">
                  <c:v>130.07213327562536</c:v>
                </c:pt>
                <c:pt idx="64">
                  <c:v>129.98926338435479</c:v>
                </c:pt>
                <c:pt idx="65">
                  <c:v>128.15541539905345</c:v>
                </c:pt>
                <c:pt idx="66">
                  <c:v>130.21754351560435</c:v>
                </c:pt>
                <c:pt idx="67">
                  <c:v>129.15658603377483</c:v>
                </c:pt>
                <c:pt idx="68">
                  <c:v>127.60860986693037</c:v>
                </c:pt>
                <c:pt idx="69">
                  <c:v>126.52277043287096</c:v>
                </c:pt>
                <c:pt idx="70">
                  <c:v>130.14415790762348</c:v>
                </c:pt>
                <c:pt idx="71">
                  <c:v>130.02278342393956</c:v>
                </c:pt>
                <c:pt idx="72">
                  <c:v>129.8710289576571</c:v>
                </c:pt>
                <c:pt idx="73">
                  <c:v>129.87835049901926</c:v>
                </c:pt>
                <c:pt idx="74">
                  <c:v>130.27170844937473</c:v>
                </c:pt>
                <c:pt idx="75">
                  <c:v>128.68612598636594</c:v>
                </c:pt>
                <c:pt idx="76">
                  <c:v>128.84154903837657</c:v>
                </c:pt>
                <c:pt idx="77">
                  <c:v>128.38425126698672</c:v>
                </c:pt>
                <c:pt idx="78">
                  <c:v>125.83921836411152</c:v>
                </c:pt>
                <c:pt idx="79">
                  <c:v>128.31900242556057</c:v>
                </c:pt>
                <c:pt idx="80">
                  <c:v>133.3101789406852</c:v>
                </c:pt>
                <c:pt idx="81">
                  <c:v>133.65342102001446</c:v>
                </c:pt>
                <c:pt idx="82">
                  <c:v>133.25930804927384</c:v>
                </c:pt>
                <c:pt idx="83">
                  <c:v>132.45371359974837</c:v>
                </c:pt>
                <c:pt idx="84">
                  <c:v>131.9113820373756</c:v>
                </c:pt>
                <c:pt idx="85">
                  <c:v>131.33757942499321</c:v>
                </c:pt>
                <c:pt idx="86">
                  <c:v>134.88166233508278</c:v>
                </c:pt>
                <c:pt idx="87">
                  <c:v>135.3153981735897</c:v>
                </c:pt>
                <c:pt idx="88">
                  <c:v>134.48124160825856</c:v>
                </c:pt>
                <c:pt idx="89">
                  <c:v>136.86163505828176</c:v>
                </c:pt>
                <c:pt idx="90">
                  <c:v>137.96838654535969</c:v>
                </c:pt>
                <c:pt idx="91">
                  <c:v>137.13319246016246</c:v>
                </c:pt>
                <c:pt idx="92">
                  <c:v>137.36712590966127</c:v>
                </c:pt>
                <c:pt idx="93">
                  <c:v>138.61477864397889</c:v>
                </c:pt>
                <c:pt idx="94">
                  <c:v>140.38489463060986</c:v>
                </c:pt>
                <c:pt idx="95">
                  <c:v>143.01533731506805</c:v>
                </c:pt>
                <c:pt idx="96">
                  <c:v>142.6451634255952</c:v>
                </c:pt>
                <c:pt idx="97">
                  <c:v>143.49908612648079</c:v>
                </c:pt>
                <c:pt idx="98">
                  <c:v>141.40768183037486</c:v>
                </c:pt>
                <c:pt idx="99">
                  <c:v>141.18354135852684</c:v>
                </c:pt>
                <c:pt idx="100">
                  <c:v>145.84822416390546</c:v>
                </c:pt>
                <c:pt idx="101">
                  <c:v>149.20305470914622</c:v>
                </c:pt>
                <c:pt idx="102">
                  <c:v>150.33364237937155</c:v>
                </c:pt>
                <c:pt idx="103">
                  <c:v>149.01838065939901</c:v>
                </c:pt>
                <c:pt idx="104">
                  <c:v>151.77538672937942</c:v>
                </c:pt>
                <c:pt idx="105">
                  <c:v>152.78992514691438</c:v>
                </c:pt>
                <c:pt idx="106">
                  <c:v>153.01574266998409</c:v>
                </c:pt>
                <c:pt idx="107">
                  <c:v>153.0930837048669</c:v>
                </c:pt>
                <c:pt idx="108">
                  <c:v>149.40271961121434</c:v>
                </c:pt>
                <c:pt idx="109">
                  <c:v>151.50821197697633</c:v>
                </c:pt>
                <c:pt idx="110">
                  <c:v>152.22104789561479</c:v>
                </c:pt>
                <c:pt idx="111">
                  <c:v>154.87866595918501</c:v>
                </c:pt>
                <c:pt idx="112">
                  <c:v>156.0286067252525</c:v>
                </c:pt>
                <c:pt idx="113">
                  <c:v>157.15186142099128</c:v>
                </c:pt>
                <c:pt idx="114">
                  <c:v>159.29174361213728</c:v>
                </c:pt>
                <c:pt idx="115">
                  <c:v>158.05959708908091</c:v>
                </c:pt>
                <c:pt idx="116">
                  <c:v>158.78483360609087</c:v>
                </c:pt>
                <c:pt idx="117">
                  <c:v>156.38429629323599</c:v>
                </c:pt>
                <c:pt idx="118">
                  <c:v>159.35767380989333</c:v>
                </c:pt>
                <c:pt idx="119">
                  <c:v>157.98540045287712</c:v>
                </c:pt>
                <c:pt idx="120">
                  <c:v>154.29448163560249</c:v>
                </c:pt>
                <c:pt idx="121">
                  <c:v>157.01578828091465</c:v>
                </c:pt>
                <c:pt idx="122">
                  <c:v>157.72422939333561</c:v>
                </c:pt>
                <c:pt idx="123">
                  <c:v>157.16181981713925</c:v>
                </c:pt>
                <c:pt idx="124">
                  <c:v>159.97153881408067</c:v>
                </c:pt>
                <c:pt idx="125">
                  <c:v>160.09258810497076</c:v>
                </c:pt>
                <c:pt idx="126">
                  <c:v>160.65487727155229</c:v>
                </c:pt>
                <c:pt idx="127">
                  <c:v>160.04888042785586</c:v>
                </c:pt>
                <c:pt idx="128">
                  <c:v>159.41679001018053</c:v>
                </c:pt>
                <c:pt idx="129">
                  <c:v>157.1710271004257</c:v>
                </c:pt>
                <c:pt idx="130">
                  <c:v>157.76445459862211</c:v>
                </c:pt>
                <c:pt idx="131">
                  <c:v>160.35481491948832</c:v>
                </c:pt>
                <c:pt idx="132">
                  <c:v>163.75675341095447</c:v>
                </c:pt>
                <c:pt idx="133">
                  <c:v>164.09292924046068</c:v>
                </c:pt>
                <c:pt idx="134">
                  <c:v>165.44244098330779</c:v>
                </c:pt>
                <c:pt idx="135">
                  <c:v>167.134413879665</c:v>
                </c:pt>
                <c:pt idx="136">
                  <c:v>167.01301435888573</c:v>
                </c:pt>
                <c:pt idx="137">
                  <c:v>161.92156181644174</c:v>
                </c:pt>
                <c:pt idx="138">
                  <c:v>160.59388140771082</c:v>
                </c:pt>
                <c:pt idx="139">
                  <c:v>161.45430941170434</c:v>
                </c:pt>
                <c:pt idx="140">
                  <c:v>162.81302279363715</c:v>
                </c:pt>
                <c:pt idx="141">
                  <c:v>162.72953117195161</c:v>
                </c:pt>
                <c:pt idx="142">
                  <c:v>161.98744208473016</c:v>
                </c:pt>
                <c:pt idx="143">
                  <c:v>165.87612645817777</c:v>
                </c:pt>
                <c:pt idx="144">
                  <c:v>165.74541226957575</c:v>
                </c:pt>
                <c:pt idx="145">
                  <c:v>164.86080393091552</c:v>
                </c:pt>
                <c:pt idx="146">
                  <c:v>160.67935284133219</c:v>
                </c:pt>
                <c:pt idx="147">
                  <c:v>160.68345574106766</c:v>
                </c:pt>
                <c:pt idx="148">
                  <c:v>159.99055050814238</c:v>
                </c:pt>
                <c:pt idx="149">
                  <c:v>160.91657570205103</c:v>
                </c:pt>
                <c:pt idx="150">
                  <c:v>159.84121436477284</c:v>
                </c:pt>
                <c:pt idx="151">
                  <c:v>157.0693258400695</c:v>
                </c:pt>
                <c:pt idx="152">
                  <c:v>157.31684126256204</c:v>
                </c:pt>
                <c:pt idx="153">
                  <c:v>156.21586031944011</c:v>
                </c:pt>
                <c:pt idx="154">
                  <c:v>158.61793227599145</c:v>
                </c:pt>
                <c:pt idx="155">
                  <c:v>156.80688787455668</c:v>
                </c:pt>
                <c:pt idx="156">
                  <c:v>155.06495410560768</c:v>
                </c:pt>
                <c:pt idx="157">
                  <c:v>153.50182919354597</c:v>
                </c:pt>
                <c:pt idx="158">
                  <c:v>152.77107366131861</c:v>
                </c:pt>
                <c:pt idx="159">
                  <c:v>156.30898456558742</c:v>
                </c:pt>
                <c:pt idx="160">
                  <c:v>156.29880561144302</c:v>
                </c:pt>
                <c:pt idx="161">
                  <c:v>159.43419440955216</c:v>
                </c:pt>
                <c:pt idx="162">
                  <c:v>155.97006464148211</c:v>
                </c:pt>
                <c:pt idx="163">
                  <c:v>156.99717906177941</c:v>
                </c:pt>
                <c:pt idx="164">
                  <c:v>158.09531474885907</c:v>
                </c:pt>
                <c:pt idx="165">
                  <c:v>162.25996710522219</c:v>
                </c:pt>
                <c:pt idx="166">
                  <c:v>163.4383475513572</c:v>
                </c:pt>
                <c:pt idx="167">
                  <c:v>164.00909259891733</c:v>
                </c:pt>
                <c:pt idx="168">
                  <c:v>163.49744580598059</c:v>
                </c:pt>
                <c:pt idx="169">
                  <c:v>164.61608571639778</c:v>
                </c:pt>
                <c:pt idx="170">
                  <c:v>161.69861444178656</c:v>
                </c:pt>
                <c:pt idx="171">
                  <c:v>160.35957399373524</c:v>
                </c:pt>
                <c:pt idx="172">
                  <c:v>160.80297241438456</c:v>
                </c:pt>
                <c:pt idx="173">
                  <c:v>163.66185413605032</c:v>
                </c:pt>
                <c:pt idx="174">
                  <c:v>161.11095994783875</c:v>
                </c:pt>
                <c:pt idx="175">
                  <c:v>162.42257146191614</c:v>
                </c:pt>
                <c:pt idx="176">
                  <c:v>163.80597315657815</c:v>
                </c:pt>
                <c:pt idx="177">
                  <c:v>160.85485332827403</c:v>
                </c:pt>
                <c:pt idx="178">
                  <c:v>161.14836999948662</c:v>
                </c:pt>
                <c:pt idx="179">
                  <c:v>160.96939094823995</c:v>
                </c:pt>
                <c:pt idx="180">
                  <c:v>157.34848250693102</c:v>
                </c:pt>
                <c:pt idx="181">
                  <c:v>154.48207909186311</c:v>
                </c:pt>
                <c:pt idx="182">
                  <c:v>154.1939613156992</c:v>
                </c:pt>
                <c:pt idx="183">
                  <c:v>155.41291430254807</c:v>
                </c:pt>
                <c:pt idx="184">
                  <c:v>152.29980200679449</c:v>
                </c:pt>
                <c:pt idx="185">
                  <c:v>152.37791021880244</c:v>
                </c:pt>
                <c:pt idx="186">
                  <c:v>153.55705986818592</c:v>
                </c:pt>
                <c:pt idx="187">
                  <c:v>153.64707387030452</c:v>
                </c:pt>
                <c:pt idx="188">
                  <c:v>156.58960684322929</c:v>
                </c:pt>
                <c:pt idx="189">
                  <c:v>153.42927501974427</c:v>
                </c:pt>
                <c:pt idx="190">
                  <c:v>156.2241826210022</c:v>
                </c:pt>
                <c:pt idx="191">
                  <c:v>156.49347525117355</c:v>
                </c:pt>
                <c:pt idx="192">
                  <c:v>159.52173306785858</c:v>
                </c:pt>
                <c:pt idx="193">
                  <c:v>160.21393928823636</c:v>
                </c:pt>
                <c:pt idx="194">
                  <c:v>160.55186829331208</c:v>
                </c:pt>
                <c:pt idx="195">
                  <c:v>162.66134937228776</c:v>
                </c:pt>
                <c:pt idx="196">
                  <c:v>162.27340970987572</c:v>
                </c:pt>
                <c:pt idx="197">
                  <c:v>159.55667848520332</c:v>
                </c:pt>
                <c:pt idx="198">
                  <c:v>161.41046786572682</c:v>
                </c:pt>
                <c:pt idx="199">
                  <c:v>160.3021494617023</c:v>
                </c:pt>
                <c:pt idx="200">
                  <c:v>157.54400007927362</c:v>
                </c:pt>
                <c:pt idx="201">
                  <c:v>156.34740854723694</c:v>
                </c:pt>
                <c:pt idx="202">
                  <c:v>153.59378320874936</c:v>
                </c:pt>
                <c:pt idx="203">
                  <c:v>155.09512467388817</c:v>
                </c:pt>
                <c:pt idx="204">
                  <c:v>156.42197799013272</c:v>
                </c:pt>
                <c:pt idx="205">
                  <c:v>152.12654791172901</c:v>
                </c:pt>
                <c:pt idx="206">
                  <c:v>147.7047861494778</c:v>
                </c:pt>
                <c:pt idx="207">
                  <c:v>149.86955506871587</c:v>
                </c:pt>
                <c:pt idx="208">
                  <c:v>152.31102644057523</c:v>
                </c:pt>
                <c:pt idx="209">
                  <c:v>152.43475962125697</c:v>
                </c:pt>
                <c:pt idx="210">
                  <c:v>156.17430525363616</c:v>
                </c:pt>
                <c:pt idx="211">
                  <c:v>158.54593325998113</c:v>
                </c:pt>
                <c:pt idx="212">
                  <c:v>159.9652702779558</c:v>
                </c:pt>
                <c:pt idx="213">
                  <c:v>161.59261418190158</c:v>
                </c:pt>
                <c:pt idx="214">
                  <c:v>163.54115000974124</c:v>
                </c:pt>
                <c:pt idx="215">
                  <c:v>164.38440444769918</c:v>
                </c:pt>
                <c:pt idx="216">
                  <c:v>163.10501089952336</c:v>
                </c:pt>
                <c:pt idx="217">
                  <c:v>166.85634003099821</c:v>
                </c:pt>
                <c:pt idx="218">
                  <c:v>166.48764058041439</c:v>
                </c:pt>
                <c:pt idx="219">
                  <c:v>169.53757270665787</c:v>
                </c:pt>
                <c:pt idx="220">
                  <c:v>169.2268290665877</c:v>
                </c:pt>
                <c:pt idx="221">
                  <c:v>170.51497459919395</c:v>
                </c:pt>
                <c:pt idx="222">
                  <c:v>169.86203030718417</c:v>
                </c:pt>
                <c:pt idx="223">
                  <c:v>172.03400469986241</c:v>
                </c:pt>
                <c:pt idx="224">
                  <c:v>171.15584898510363</c:v>
                </c:pt>
                <c:pt idx="225">
                  <c:v>171.90284085660511</c:v>
                </c:pt>
                <c:pt idx="226">
                  <c:v>170.83417527802746</c:v>
                </c:pt>
                <c:pt idx="227">
                  <c:v>171.10166682928497</c:v>
                </c:pt>
                <c:pt idx="228">
                  <c:v>172.17649630919007</c:v>
                </c:pt>
                <c:pt idx="229">
                  <c:v>170.76409384302229</c:v>
                </c:pt>
                <c:pt idx="230">
                  <c:v>169.55294519377961</c:v>
                </c:pt>
                <c:pt idx="231">
                  <c:v>169.2557101520942</c:v>
                </c:pt>
                <c:pt idx="232">
                  <c:v>166.6792105409022</c:v>
                </c:pt>
                <c:pt idx="233">
                  <c:v>169.02202128462548</c:v>
                </c:pt>
                <c:pt idx="234">
                  <c:v>167.46663153253061</c:v>
                </c:pt>
                <c:pt idx="235">
                  <c:v>170.64422476896976</c:v>
                </c:pt>
                <c:pt idx="236">
                  <c:v>171.68243626672441</c:v>
                </c:pt>
                <c:pt idx="237">
                  <c:v>169.43684109103634</c:v>
                </c:pt>
                <c:pt idx="238">
                  <c:v>170.73235230554863</c:v>
                </c:pt>
                <c:pt idx="239">
                  <c:v>172.00394658142665</c:v>
                </c:pt>
                <c:pt idx="240">
                  <c:v>171.35412743992433</c:v>
                </c:pt>
                <c:pt idx="241">
                  <c:v>172.61675047588344</c:v>
                </c:pt>
                <c:pt idx="242">
                  <c:v>174.38532892435606</c:v>
                </c:pt>
                <c:pt idx="243">
                  <c:v>175.09178168617856</c:v>
                </c:pt>
                <c:pt idx="244">
                  <c:v>173.32971953976903</c:v>
                </c:pt>
                <c:pt idx="245">
                  <c:v>175.08682347295328</c:v>
                </c:pt>
                <c:pt idx="246">
                  <c:v>174.88648546377158</c:v>
                </c:pt>
                <c:pt idx="247">
                  <c:v>175.18904428921959</c:v>
                </c:pt>
                <c:pt idx="248">
                  <c:v>175.27025348297823</c:v>
                </c:pt>
                <c:pt idx="249">
                  <c:v>175.14978019000515</c:v>
                </c:pt>
                <c:pt idx="250">
                  <c:v>174.33280746604933</c:v>
                </c:pt>
              </c:numCache>
            </c:numRef>
          </c:val>
          <c:smooth val="0"/>
          <c:extLst>
            <c:ext xmlns:c16="http://schemas.microsoft.com/office/drawing/2014/chart" uri="{C3380CC4-5D6E-409C-BE32-E72D297353CC}">
              <c16:uniqueId val="{00000001-EC15-443C-A6FA-411EFB51CD70}"/>
            </c:ext>
          </c:extLst>
        </c:ser>
        <c:dLbls>
          <c:showLegendKey val="0"/>
          <c:showVal val="0"/>
          <c:showCatName val="0"/>
          <c:showSerName val="0"/>
          <c:showPercent val="0"/>
          <c:showBubbleSize val="0"/>
        </c:dLbls>
        <c:smooth val="0"/>
        <c:axId val="1462039248"/>
        <c:axId val="1462039608"/>
      </c:lineChart>
      <c:dateAx>
        <c:axId val="1462039248"/>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62039608"/>
        <c:crosses val="autoZero"/>
        <c:auto val="1"/>
        <c:lblOffset val="100"/>
        <c:baseTimeUnit val="days"/>
        <c:majorUnit val="3"/>
        <c:majorTimeUnit val="months"/>
      </c:dateAx>
      <c:valAx>
        <c:axId val="1462039608"/>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62039248"/>
        <c:crosses val="autoZero"/>
        <c:crossBetween val="between"/>
      </c:valAx>
      <c:spPr>
        <a:noFill/>
        <a:ln>
          <a:noFill/>
        </a:ln>
        <a:effectLst/>
      </c:spPr>
    </c:plotArea>
    <c:legend>
      <c:legendPos val="b"/>
      <c:layout>
        <c:manualLayout>
          <c:xMode val="edge"/>
          <c:yMode val="edge"/>
          <c:x val="0.51443359084831375"/>
          <c:y val="0.58442030953027424"/>
          <c:w val="0.44283093151091962"/>
          <c:h val="7.3625667481220014E-2"/>
        </c:manualLayout>
      </c:layout>
      <c:overlay val="0"/>
      <c:spPr>
        <a:solidFill>
          <a:schemeClr val="bg1"/>
        </a:solidFill>
        <a:ln>
          <a:solidFill>
            <a:schemeClr val="tx2"/>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9"/>
            <a:ext cx="3170238" cy="479425"/>
          </a:xfrm>
          <a:prstGeom prst="rect">
            <a:avLst/>
          </a:prstGeom>
        </p:spPr>
        <p:txBody>
          <a:bodyPr vert="horz" lIns="91337" tIns="45667" rIns="91337" bIns="45667" rtlCol="0"/>
          <a:lstStyle>
            <a:lvl1pPr algn="l">
              <a:defRPr sz="1100"/>
            </a:lvl1pPr>
          </a:lstStyle>
          <a:p>
            <a:endParaRPr lang="en-US"/>
          </a:p>
        </p:txBody>
      </p:sp>
      <p:sp>
        <p:nvSpPr>
          <p:cNvPr id="3" name="Date Placeholder 2"/>
          <p:cNvSpPr>
            <a:spLocks noGrp="1"/>
          </p:cNvSpPr>
          <p:nvPr>
            <p:ph type="dt" sz="quarter" idx="1"/>
          </p:nvPr>
        </p:nvSpPr>
        <p:spPr>
          <a:xfrm>
            <a:off x="4143380" y="9"/>
            <a:ext cx="3170238" cy="479425"/>
          </a:xfrm>
          <a:prstGeom prst="rect">
            <a:avLst/>
          </a:prstGeom>
        </p:spPr>
        <p:txBody>
          <a:bodyPr vert="horz" lIns="91337" tIns="45667" rIns="91337" bIns="45667" rtlCol="0"/>
          <a:lstStyle>
            <a:lvl1pPr algn="r">
              <a:defRPr sz="1100"/>
            </a:lvl1pPr>
          </a:lstStyle>
          <a:p>
            <a:fld id="{E9FF93E4-3B8B-4ACD-B33E-B64088325CE6}" type="datetimeFigureOut">
              <a:rPr lang="en-US" smtClean="0"/>
              <a:t>2/29/2024</a:t>
            </a:fld>
            <a:endParaRPr lang="en-US"/>
          </a:p>
        </p:txBody>
      </p:sp>
      <p:sp>
        <p:nvSpPr>
          <p:cNvPr id="4" name="Footer Placeholder 3"/>
          <p:cNvSpPr>
            <a:spLocks noGrp="1"/>
          </p:cNvSpPr>
          <p:nvPr>
            <p:ph type="ftr" sz="quarter" idx="2"/>
          </p:nvPr>
        </p:nvSpPr>
        <p:spPr>
          <a:xfrm>
            <a:off x="6" y="9120195"/>
            <a:ext cx="3170238" cy="479425"/>
          </a:xfrm>
          <a:prstGeom prst="rect">
            <a:avLst/>
          </a:prstGeom>
        </p:spPr>
        <p:txBody>
          <a:bodyPr vert="horz" lIns="91337" tIns="45667" rIns="91337" bIns="45667" rtlCol="0" anchor="b"/>
          <a:lstStyle>
            <a:lvl1pPr algn="l">
              <a:defRPr sz="1100"/>
            </a:lvl1pPr>
          </a:lstStyle>
          <a:p>
            <a:endParaRPr lang="en-US"/>
          </a:p>
        </p:txBody>
      </p:sp>
      <p:sp>
        <p:nvSpPr>
          <p:cNvPr id="5" name="Slide Number Placeholder 4"/>
          <p:cNvSpPr>
            <a:spLocks noGrp="1"/>
          </p:cNvSpPr>
          <p:nvPr>
            <p:ph type="sldNum" sz="quarter" idx="3"/>
          </p:nvPr>
        </p:nvSpPr>
        <p:spPr>
          <a:xfrm>
            <a:off x="4143380" y="9120195"/>
            <a:ext cx="3170238" cy="479425"/>
          </a:xfrm>
          <a:prstGeom prst="rect">
            <a:avLst/>
          </a:prstGeom>
        </p:spPr>
        <p:txBody>
          <a:bodyPr vert="horz" lIns="91337" tIns="45667" rIns="91337" bIns="45667" rtlCol="0" anchor="b"/>
          <a:lstStyle>
            <a:lvl1pPr algn="r">
              <a:defRPr sz="1100"/>
            </a:lvl1pPr>
          </a:lstStyle>
          <a:p>
            <a:fld id="{365542BE-9677-4B5B-B0B0-111FF945D6E2}" type="slidenum">
              <a:rPr lang="en-US" smtClean="0"/>
              <a:t>‹#›</a:t>
            </a:fld>
            <a:endParaRPr lang="en-US"/>
          </a:p>
        </p:txBody>
      </p:sp>
    </p:spTree>
    <p:extLst>
      <p:ext uri="{BB962C8B-B14F-4D97-AF65-F5344CB8AC3E}">
        <p14:creationId xmlns:p14="http://schemas.microsoft.com/office/powerpoint/2010/main" val="1034286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4"/>
            <a:ext cx="3169920" cy="480060"/>
          </a:xfrm>
          <a:prstGeom prst="rect">
            <a:avLst/>
          </a:prstGeom>
        </p:spPr>
        <p:txBody>
          <a:bodyPr vert="horz" lIns="96551" tIns="48276" rIns="96551" bIns="48276" rtlCol="0"/>
          <a:lstStyle>
            <a:lvl1pPr algn="l">
              <a:defRPr sz="1400"/>
            </a:lvl1pPr>
          </a:lstStyle>
          <a:p>
            <a:endParaRPr lang="en-US"/>
          </a:p>
        </p:txBody>
      </p:sp>
      <p:sp>
        <p:nvSpPr>
          <p:cNvPr id="3" name="Date Placeholder 2"/>
          <p:cNvSpPr>
            <a:spLocks noGrp="1"/>
          </p:cNvSpPr>
          <p:nvPr>
            <p:ph type="dt" idx="1"/>
          </p:nvPr>
        </p:nvSpPr>
        <p:spPr>
          <a:xfrm>
            <a:off x="4143591" y="4"/>
            <a:ext cx="3169920" cy="480060"/>
          </a:xfrm>
          <a:prstGeom prst="rect">
            <a:avLst/>
          </a:prstGeom>
        </p:spPr>
        <p:txBody>
          <a:bodyPr vert="horz" lIns="96551" tIns="48276" rIns="96551" bIns="48276" rtlCol="0"/>
          <a:lstStyle>
            <a:lvl1pPr algn="r">
              <a:defRPr sz="1400"/>
            </a:lvl1pPr>
          </a:lstStyle>
          <a:p>
            <a:fld id="{A87B53D2-65C0-45D4-AA2D-565985AAB553}" type="datetimeFigureOut">
              <a:rPr lang="en-US" smtClean="0"/>
              <a:pPr/>
              <a:t>2/29/2024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551" tIns="48276" rIns="96551" bIns="48276" rtlCol="0" anchor="ctr"/>
          <a:lstStyle/>
          <a:p>
            <a:endParaRPr lang="en-US"/>
          </a:p>
        </p:txBody>
      </p:sp>
      <p:sp>
        <p:nvSpPr>
          <p:cNvPr id="5" name="Notes Placeholder 4"/>
          <p:cNvSpPr>
            <a:spLocks noGrp="1"/>
          </p:cNvSpPr>
          <p:nvPr>
            <p:ph type="body" sz="quarter" idx="3"/>
          </p:nvPr>
        </p:nvSpPr>
        <p:spPr>
          <a:xfrm>
            <a:off x="731520" y="4560576"/>
            <a:ext cx="5852160" cy="4320540"/>
          </a:xfrm>
          <a:prstGeom prst="rect">
            <a:avLst/>
          </a:prstGeom>
        </p:spPr>
        <p:txBody>
          <a:bodyPr vert="horz" lIns="96551" tIns="48276" rIns="96551" bIns="482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8" y="9119480"/>
            <a:ext cx="3169920" cy="480060"/>
          </a:xfrm>
          <a:prstGeom prst="rect">
            <a:avLst/>
          </a:prstGeom>
        </p:spPr>
        <p:txBody>
          <a:bodyPr vert="horz" lIns="96551" tIns="48276" rIns="96551" bIns="48276" rtlCol="0" anchor="b"/>
          <a:lstStyle>
            <a:lvl1pPr algn="l">
              <a:defRPr sz="1400"/>
            </a:lvl1pPr>
          </a:lstStyle>
          <a:p>
            <a:endParaRPr lang="en-US"/>
          </a:p>
        </p:txBody>
      </p:sp>
      <p:sp>
        <p:nvSpPr>
          <p:cNvPr id="7" name="Slide Number Placeholder 6"/>
          <p:cNvSpPr>
            <a:spLocks noGrp="1"/>
          </p:cNvSpPr>
          <p:nvPr>
            <p:ph type="sldNum" sz="quarter" idx="5"/>
          </p:nvPr>
        </p:nvSpPr>
        <p:spPr>
          <a:xfrm>
            <a:off x="4143591" y="9119480"/>
            <a:ext cx="3169920" cy="480060"/>
          </a:xfrm>
          <a:prstGeom prst="rect">
            <a:avLst/>
          </a:prstGeom>
        </p:spPr>
        <p:txBody>
          <a:bodyPr vert="horz" lIns="96551" tIns="48276" rIns="96551" bIns="48276" rtlCol="0" anchor="b"/>
          <a:lstStyle>
            <a:lvl1pPr algn="r">
              <a:defRPr sz="1400"/>
            </a:lvl1pPr>
          </a:lstStyle>
          <a:p>
            <a:fld id="{99BE8C4E-9D00-44D4-8ADE-342096B945A5}" type="slidenum">
              <a:rPr lang="en-US" smtClean="0"/>
              <a:pPr/>
              <a:t>‹#›</a:t>
            </a:fld>
            <a:endParaRPr lang="en-US"/>
          </a:p>
        </p:txBody>
      </p:sp>
    </p:spTree>
    <p:extLst>
      <p:ext uri="{BB962C8B-B14F-4D97-AF65-F5344CB8AC3E}">
        <p14:creationId xmlns:p14="http://schemas.microsoft.com/office/powerpoint/2010/main" val="19231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IPA </a:t>
            </a:r>
          </a:p>
        </p:txBody>
      </p:sp>
      <p:sp>
        <p:nvSpPr>
          <p:cNvPr id="4" name="Slide Number Placeholder 3"/>
          <p:cNvSpPr>
            <a:spLocks noGrp="1"/>
          </p:cNvSpPr>
          <p:nvPr>
            <p:ph type="sldNum" sz="quarter" idx="10"/>
          </p:nvPr>
        </p:nvSpPr>
        <p:spPr/>
        <p:txBody>
          <a:bodyPr/>
          <a:lstStyle/>
          <a:p>
            <a:fld id="{99BE8C4E-9D00-44D4-8ADE-342096B945A5}" type="slidenum">
              <a:rPr lang="en-US" smtClean="0"/>
              <a:pPr/>
              <a:t>4</a:t>
            </a:fld>
            <a:endParaRPr lang="en-US"/>
          </a:p>
        </p:txBody>
      </p:sp>
    </p:spTree>
    <p:extLst>
      <p:ext uri="{BB962C8B-B14F-4D97-AF65-F5344CB8AC3E}">
        <p14:creationId xmlns:p14="http://schemas.microsoft.com/office/powerpoint/2010/main" val="323622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200" b="0" i="0" u="none" strike="noStrike" kern="1200" cap="none" spc="0" normalizeH="0" baseline="0" noProof="0" dirty="0">
              <a:ln>
                <a:noFill/>
              </a:ln>
              <a:solidFill>
                <a:srgbClr val="002060"/>
              </a:solidFill>
              <a:effectLst/>
              <a:uLnTx/>
              <a:uFillTx/>
              <a:latin typeface="Univers"/>
              <a:ea typeface="+mn-ea"/>
              <a:cs typeface="+mn-cs"/>
            </a:endParaRPr>
          </a:p>
        </p:txBody>
      </p:sp>
      <p:sp>
        <p:nvSpPr>
          <p:cNvPr id="4" name="Slide Number Placeholder 3"/>
          <p:cNvSpPr>
            <a:spLocks noGrp="1"/>
          </p:cNvSpPr>
          <p:nvPr>
            <p:ph type="sldNum" sz="quarter" idx="5"/>
          </p:nvPr>
        </p:nvSpPr>
        <p:spPr/>
        <p:txBody>
          <a:bodyPr/>
          <a:lstStyle/>
          <a:p>
            <a:fld id="{891BCE40-BC74-423F-B08D-93363CA284FF}" type="slidenum">
              <a:rPr lang="en-US" smtClean="0"/>
              <a:t>8</a:t>
            </a:fld>
            <a:endParaRPr lang="en-US" dirty="0"/>
          </a:p>
        </p:txBody>
      </p:sp>
    </p:spTree>
    <p:extLst>
      <p:ext uri="{BB962C8B-B14F-4D97-AF65-F5344CB8AC3E}">
        <p14:creationId xmlns:p14="http://schemas.microsoft.com/office/powerpoint/2010/main" val="281340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BCE40-BC74-423F-B08D-93363CA284FF}" type="slidenum">
              <a:rPr lang="en-US" smtClean="0"/>
              <a:t>12</a:t>
            </a:fld>
            <a:endParaRPr lang="en-US" dirty="0"/>
          </a:p>
        </p:txBody>
      </p:sp>
    </p:spTree>
    <p:extLst>
      <p:ext uri="{BB962C8B-B14F-4D97-AF65-F5344CB8AC3E}">
        <p14:creationId xmlns:p14="http://schemas.microsoft.com/office/powerpoint/2010/main" val="230740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E8C4E-9D00-44D4-8ADE-342096B945A5}" type="slidenum">
              <a:rPr lang="en-US" smtClean="0"/>
              <a:pPr/>
              <a:t>14</a:t>
            </a:fld>
            <a:endParaRPr lang="en-US"/>
          </a:p>
        </p:txBody>
      </p:sp>
    </p:spTree>
    <p:extLst>
      <p:ext uri="{BB962C8B-B14F-4D97-AF65-F5344CB8AC3E}">
        <p14:creationId xmlns:p14="http://schemas.microsoft.com/office/powerpoint/2010/main" val="327770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E8C4E-9D00-44D4-8ADE-342096B945A5}" type="slidenum">
              <a:rPr lang="en-US" smtClean="0"/>
              <a:pPr/>
              <a:t>20</a:t>
            </a:fld>
            <a:endParaRPr lang="en-US" dirty="0"/>
          </a:p>
        </p:txBody>
      </p:sp>
    </p:spTree>
    <p:extLst>
      <p:ext uri="{BB962C8B-B14F-4D97-AF65-F5344CB8AC3E}">
        <p14:creationId xmlns:p14="http://schemas.microsoft.com/office/powerpoint/2010/main" val="106629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E8C4E-9D00-44D4-8ADE-342096B945A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771236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NEPC Cov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329E6-17CB-4617-9B75-093FEDACFC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1"/>
            <a:ext cx="9144000" cy="6400801"/>
          </a:xfrm>
          <a:prstGeom prst="rect">
            <a:avLst/>
          </a:prstGeom>
        </p:spPr>
      </p:pic>
      <p:sp>
        <p:nvSpPr>
          <p:cNvPr id="23" name="Rectangle 22">
            <a:extLst>
              <a:ext uri="{FF2B5EF4-FFF2-40B4-BE49-F238E27FC236}">
                <a16:creationId xmlns:a16="http://schemas.microsoft.com/office/drawing/2014/main" id="{0F429F8D-A7E1-4A48-8FAC-9CAA7357F56B}"/>
              </a:ext>
            </a:extLst>
          </p:cNvPr>
          <p:cNvSpPr/>
          <p:nvPr userDrawn="1"/>
        </p:nvSpPr>
        <p:spPr>
          <a:xfrm>
            <a:off x="3505200" y="-1"/>
            <a:ext cx="5638800" cy="64008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11"/>
          <p:cNvSpPr>
            <a:spLocks noGrp="1"/>
          </p:cNvSpPr>
          <p:nvPr>
            <p:ph type="body" sz="quarter" idx="10" hasCustomPrompt="1"/>
          </p:nvPr>
        </p:nvSpPr>
        <p:spPr>
          <a:xfrm>
            <a:off x="3924300" y="3575241"/>
            <a:ext cx="4686299" cy="938864"/>
          </a:xfrm>
          <a:prstGeom prst="rect">
            <a:avLst/>
          </a:prstGeom>
        </p:spPr>
        <p:txBody>
          <a:bodyPr lIns="0" rIns="0" anchor="t">
            <a:noAutofit/>
          </a:bodyPr>
          <a:lstStyle>
            <a:lvl1pPr marL="0" indent="0">
              <a:spcBef>
                <a:spcPts val="576"/>
              </a:spcBef>
              <a:buNone/>
              <a:defRPr sz="2000" b="0" cap="all" baseline="0">
                <a:solidFill>
                  <a:schemeClr val="bg1"/>
                </a:solidFill>
                <a:latin typeface="+mj-lt"/>
                <a:ea typeface="Verdana" pitchFamily="34" charset="0"/>
                <a:cs typeface="Verdana" pitchFamily="34" charset="0"/>
              </a:defRPr>
            </a:lvl1pPr>
            <a:lvl2pPr>
              <a:defRPr sz="1400" b="1" baseline="0">
                <a:solidFill>
                  <a:srgbClr val="000000"/>
                </a:solidFill>
              </a:defRPr>
            </a:lvl2pPr>
            <a:lvl4pPr>
              <a:buNone/>
              <a:defRPr sz="1100" baseline="0">
                <a:solidFill>
                  <a:srgbClr val="4D4E54"/>
                </a:solidFill>
              </a:defRPr>
            </a:lvl4pPr>
          </a:lstStyle>
          <a:p>
            <a:pPr lvl="0"/>
            <a:r>
              <a:rPr lang="en-US" dirty="0"/>
              <a:t>Client Name / Subtitle</a:t>
            </a:r>
          </a:p>
        </p:txBody>
      </p:sp>
      <p:sp>
        <p:nvSpPr>
          <p:cNvPr id="17" name="Text Placeholder 16"/>
          <p:cNvSpPr>
            <a:spLocks noGrp="1"/>
          </p:cNvSpPr>
          <p:nvPr>
            <p:ph type="body" sz="quarter" idx="12" hasCustomPrompt="1"/>
          </p:nvPr>
        </p:nvSpPr>
        <p:spPr>
          <a:xfrm>
            <a:off x="3924305" y="4815008"/>
            <a:ext cx="4686298" cy="349860"/>
          </a:xfrm>
          <a:prstGeom prst="rect">
            <a:avLst/>
          </a:prstGeom>
        </p:spPr>
        <p:txBody>
          <a:bodyPr lIns="0" rIns="0" anchor="t">
            <a:noAutofit/>
          </a:bodyPr>
          <a:lstStyle>
            <a:lvl1pPr marL="0" indent="0">
              <a:spcBef>
                <a:spcPts val="576"/>
              </a:spcBef>
              <a:buNone/>
              <a:defRPr sz="1800" b="0" cap="all" baseline="0">
                <a:solidFill>
                  <a:schemeClr val="bg1"/>
                </a:solidFill>
                <a:latin typeface="+mn-lt"/>
                <a:ea typeface="Verdana" pitchFamily="34" charset="0"/>
                <a:cs typeface="Verdana" pitchFamily="34" charset="0"/>
              </a:defRPr>
            </a:lvl1pPr>
          </a:lstStyle>
          <a:p>
            <a:pPr lvl="0"/>
            <a:r>
              <a:rPr lang="en-US" dirty="0"/>
              <a:t>MONTH DAY, YEAR</a:t>
            </a:r>
          </a:p>
        </p:txBody>
      </p:sp>
      <p:sp>
        <p:nvSpPr>
          <p:cNvPr id="24" name="Text Placeholder 23"/>
          <p:cNvSpPr>
            <a:spLocks noGrp="1"/>
          </p:cNvSpPr>
          <p:nvPr>
            <p:ph type="body" sz="quarter" idx="13" hasCustomPrompt="1"/>
          </p:nvPr>
        </p:nvSpPr>
        <p:spPr>
          <a:xfrm>
            <a:off x="3924305" y="5337751"/>
            <a:ext cx="4686298" cy="1063048"/>
          </a:xfrm>
          <a:prstGeom prst="rect">
            <a:avLst/>
          </a:prstGeom>
        </p:spPr>
        <p:txBody>
          <a:bodyPr lIns="0" rIns="0">
            <a:noAutofit/>
          </a:bodyPr>
          <a:lstStyle>
            <a:lvl1pPr marL="0" indent="0">
              <a:spcBef>
                <a:spcPts val="0"/>
              </a:spcBef>
              <a:spcAft>
                <a:spcPts val="200"/>
              </a:spcAft>
              <a:buNone/>
              <a:defRPr sz="1600" b="0" baseline="0">
                <a:solidFill>
                  <a:schemeClr val="bg1"/>
                </a:solidFill>
                <a:latin typeface="+mn-lt"/>
                <a:ea typeface="Verdana" pitchFamily="34" charset="0"/>
                <a:cs typeface="Verdana" pitchFamily="34" charset="0"/>
              </a:defRPr>
            </a:lvl1pPr>
          </a:lstStyle>
          <a:p>
            <a:pPr lvl="0"/>
            <a:r>
              <a:rPr lang="en-US" dirty="0"/>
              <a:t>Authors, Title</a:t>
            </a:r>
          </a:p>
        </p:txBody>
      </p:sp>
      <p:sp>
        <p:nvSpPr>
          <p:cNvPr id="28" name="Picture Placeholder 27"/>
          <p:cNvSpPr>
            <a:spLocks noGrp="1"/>
          </p:cNvSpPr>
          <p:nvPr>
            <p:ph type="pic" sz="quarter" idx="14" hasCustomPrompt="1"/>
          </p:nvPr>
        </p:nvSpPr>
        <p:spPr>
          <a:xfrm>
            <a:off x="3924304" y="457201"/>
            <a:ext cx="2156934" cy="1220540"/>
          </a:xfrm>
          <a:prstGeom prst="rect">
            <a:avLst/>
          </a:prstGeom>
        </p:spPr>
        <p:txBody>
          <a:bodyPr anchor="ctr">
            <a:normAutofit/>
          </a:bodyPr>
          <a:lstStyle>
            <a:lvl1pPr marL="0" indent="0">
              <a:buNone/>
              <a:defRPr sz="1000" b="1">
                <a:solidFill>
                  <a:schemeClr val="bg1"/>
                </a:solidFill>
              </a:defRPr>
            </a:lvl1pPr>
          </a:lstStyle>
          <a:p>
            <a:r>
              <a:rPr lang="en-US" dirty="0"/>
              <a:t>Insert Logo Here</a:t>
            </a:r>
          </a:p>
        </p:txBody>
      </p:sp>
      <p:grpSp>
        <p:nvGrpSpPr>
          <p:cNvPr id="10" name="Group 9">
            <a:extLst>
              <a:ext uri="{FF2B5EF4-FFF2-40B4-BE49-F238E27FC236}">
                <a16:creationId xmlns:a16="http://schemas.microsoft.com/office/drawing/2014/main" id="{48A429ED-10CE-49CC-89F3-AAE66A9099FC}"/>
              </a:ext>
            </a:extLst>
          </p:cNvPr>
          <p:cNvGrpSpPr/>
          <p:nvPr userDrawn="1"/>
        </p:nvGrpSpPr>
        <p:grpSpPr>
          <a:xfrm>
            <a:off x="0" y="0"/>
            <a:ext cx="9144000" cy="6858000"/>
            <a:chOff x="0" y="0"/>
            <a:chExt cx="12192000" cy="6858000"/>
          </a:xfrm>
        </p:grpSpPr>
        <p:cxnSp>
          <p:nvCxnSpPr>
            <p:cNvPr id="5" name="Straight Connector 4">
              <a:extLst>
                <a:ext uri="{FF2B5EF4-FFF2-40B4-BE49-F238E27FC236}">
                  <a16:creationId xmlns:a16="http://schemas.microsoft.com/office/drawing/2014/main" id="{876BC5F4-3523-4269-9546-05D2C49582E5}"/>
                </a:ext>
              </a:extLst>
            </p:cNvPr>
            <p:cNvCxnSpPr>
              <a:cxnSpLocks/>
            </p:cNvCxnSpPr>
            <p:nvPr userDrawn="1"/>
          </p:nvCxnSpPr>
          <p:spPr>
            <a:xfrm flipV="1">
              <a:off x="4673600"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A85CA1-33F4-4F56-880A-7D932C6E402D}"/>
                </a:ext>
              </a:extLst>
            </p:cNvPr>
            <p:cNvCxnSpPr>
              <a:cxnSpLocks/>
            </p:cNvCxnSpPr>
            <p:nvPr userDrawn="1"/>
          </p:nvCxnSpPr>
          <p:spPr>
            <a:xfrm>
              <a:off x="0" y="4595376"/>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Text Placeholder 14"/>
          <p:cNvSpPr>
            <a:spLocks noGrp="1"/>
          </p:cNvSpPr>
          <p:nvPr>
            <p:ph type="body" sz="quarter" idx="11" hasCustomPrompt="1"/>
          </p:nvPr>
        </p:nvSpPr>
        <p:spPr>
          <a:xfrm>
            <a:off x="3924300" y="1693132"/>
            <a:ext cx="4686299" cy="1862336"/>
          </a:xfrm>
          <a:prstGeom prst="rect">
            <a:avLst/>
          </a:prstGeom>
        </p:spPr>
        <p:txBody>
          <a:bodyPr lIns="0" rIns="0" anchor="b">
            <a:noAutofit/>
          </a:bodyPr>
          <a:lstStyle>
            <a:lvl1pPr marL="0" indent="0">
              <a:lnSpc>
                <a:spcPts val="3800"/>
              </a:lnSpc>
              <a:spcBef>
                <a:spcPts val="0"/>
              </a:spcBef>
              <a:buNone/>
              <a:defRPr sz="3600" b="1" cap="all" baseline="0">
                <a:solidFill>
                  <a:schemeClr val="accent2"/>
                </a:solidFill>
                <a:latin typeface="+mn-lt"/>
                <a:ea typeface="Verdana" pitchFamily="34" charset="0"/>
                <a:cs typeface="Verdana" pitchFamily="34" charset="0"/>
              </a:defRPr>
            </a:lvl1pPr>
          </a:lstStyle>
          <a:p>
            <a:pPr lvl="0"/>
            <a:r>
              <a:rPr lang="en-US" dirty="0"/>
              <a:t>Project Name / main title</a:t>
            </a:r>
          </a:p>
        </p:txBody>
      </p:sp>
      <p:sp>
        <p:nvSpPr>
          <p:cNvPr id="14" name="TextBox 13">
            <a:extLst>
              <a:ext uri="{FF2B5EF4-FFF2-40B4-BE49-F238E27FC236}">
                <a16:creationId xmlns:a16="http://schemas.microsoft.com/office/drawing/2014/main" id="{4C728396-7833-4F12-9C2E-B10A2C7EC432}"/>
              </a:ext>
            </a:extLst>
          </p:cNvPr>
          <p:cNvSpPr txBox="1"/>
          <p:nvPr userDrawn="1"/>
        </p:nvSpPr>
        <p:spPr>
          <a:xfrm>
            <a:off x="659755" y="6573184"/>
            <a:ext cx="7824497" cy="138904"/>
          </a:xfrm>
          <a:prstGeom prst="rect">
            <a:avLst/>
          </a:prstGeom>
          <a:noFill/>
        </p:spPr>
        <p:txBody>
          <a:bodyPr wrap="none" tIns="0" bIns="0" rtlCol="0" anchor="b">
            <a:noAutofit/>
          </a:bodyPr>
          <a:lstStyle/>
          <a:p>
            <a:pPr algn="ctr">
              <a:spcAft>
                <a:spcPts val="0"/>
              </a:spcAft>
            </a:pPr>
            <a:r>
              <a:rPr lang="en-US" sz="900" b="0" i="0" u="none" strike="noStrike" spc="280" baseline="0" dirty="0">
                <a:solidFill>
                  <a:schemeClr val="tx1">
                    <a:lumMod val="60000"/>
                    <a:lumOff val="40000"/>
                  </a:schemeClr>
                </a:solidFill>
                <a:latin typeface="Univers Light" panose="020B0403020202020204" pitchFamily="34" charset="0"/>
              </a:rPr>
              <a:t>PROPRIETARY &amp; CONFIDENTIAL</a:t>
            </a:r>
          </a:p>
        </p:txBody>
      </p:sp>
      <p:pic>
        <p:nvPicPr>
          <p:cNvPr id="19" name="Picture 18">
            <a:extLst>
              <a:ext uri="{FF2B5EF4-FFF2-40B4-BE49-F238E27FC236}">
                <a16:creationId xmlns:a16="http://schemas.microsoft.com/office/drawing/2014/main" id="{634BB6AC-CD76-4DA3-8FBB-589087BE1E7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5054" y="6058705"/>
            <a:ext cx="774106" cy="680054"/>
          </a:xfrm>
          <a:prstGeom prst="rect">
            <a:avLst/>
          </a:prstGeom>
        </p:spPr>
      </p:pic>
    </p:spTree>
    <p:extLst>
      <p:ext uri="{BB962C8B-B14F-4D97-AF65-F5344CB8AC3E}">
        <p14:creationId xmlns:p14="http://schemas.microsoft.com/office/powerpoint/2010/main" val="3785162892"/>
      </p:ext>
    </p:extLst>
  </p:cSld>
  <p:clrMapOvr>
    <a:masterClrMapping/>
  </p:clrMapOvr>
  <p:extLst>
    <p:ext uri="{DCECCB84-F9BA-43D5-87BE-67443E8EF086}">
      <p15:sldGuideLst xmlns:p15="http://schemas.microsoft.com/office/powerpoint/2012/main">
        <p15:guide id="1" pos="24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PC 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5" name="Footer Placeholder 5">
            <a:extLst>
              <a:ext uri="{FF2B5EF4-FFF2-40B4-BE49-F238E27FC236}">
                <a16:creationId xmlns:a16="http://schemas.microsoft.com/office/drawing/2014/main" id="{83F8375C-3846-4EB5-AD2A-A5CC83C241AC}"/>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endParaRPr lang="en-US" dirty="0"/>
          </a:p>
        </p:txBody>
      </p:sp>
      <p:sp>
        <p:nvSpPr>
          <p:cNvPr id="4" name="Slide Number Placeholder 5">
            <a:extLst>
              <a:ext uri="{FF2B5EF4-FFF2-40B4-BE49-F238E27FC236}">
                <a16:creationId xmlns:a16="http://schemas.microsoft.com/office/drawing/2014/main" id="{53701FC7-5B3F-4A53-9D0A-DEF04ACAB689}"/>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3270117871"/>
      </p:ext>
    </p:extLst>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PC Title Only (with Subtit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9C6B1B-8B38-4EEC-AD0E-E613418D746C}"/>
              </a:ext>
            </a:extLst>
          </p:cNvPr>
          <p:cNvSpPr>
            <a:spLocks noGrp="1"/>
          </p:cNvSpPr>
          <p:nvPr>
            <p:ph type="body" sz="quarter" idx="12" hasCustomPrompt="1"/>
          </p:nvPr>
        </p:nvSpPr>
        <p:spPr>
          <a:xfrm>
            <a:off x="533400" y="826737"/>
            <a:ext cx="8077200" cy="468663"/>
          </a:xfrm>
          <a:prstGeom prst="rect">
            <a:avLst/>
          </a:prstGeom>
        </p:spPr>
        <p:txBody>
          <a:bodyPr lIns="0" tIns="0" rIns="0"/>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5" name="Footer Placeholder 5">
            <a:extLst>
              <a:ext uri="{FF2B5EF4-FFF2-40B4-BE49-F238E27FC236}">
                <a16:creationId xmlns:a16="http://schemas.microsoft.com/office/drawing/2014/main" id="{83F8375C-3846-4EB5-AD2A-A5CC83C241AC}"/>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AAC7B945-8A0A-4340-9DF3-B78C9C284198}"/>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3398726551"/>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PC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52500"/>
            <a:ext cx="8077200" cy="4762500"/>
          </a:xfrm>
          <a:prstGeom prst="rect">
            <a:avLst/>
          </a:prstGeom>
        </p:spPr>
        <p:txBody>
          <a:bodyPr lIns="0" rIns="0">
            <a:noAutofit/>
          </a:bodyPr>
          <a:lstStyle>
            <a:lvl1pPr marL="233351" indent="-233351">
              <a:spcBef>
                <a:spcPts val="1200"/>
              </a:spcBef>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7" name="Footer Placeholder 5">
            <a:extLst>
              <a:ext uri="{FF2B5EF4-FFF2-40B4-BE49-F238E27FC236}">
                <a16:creationId xmlns:a16="http://schemas.microsoft.com/office/drawing/2014/main" id="{D44345EE-1162-4C23-A95D-9BF6CE6ADF2C}"/>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418A1FAA-D00A-4201-ADC4-606906C6ED8C}"/>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1549166142"/>
      </p:ext>
    </p:extLst>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PC 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077200" cy="4419600"/>
          </a:xfrm>
          <a:prstGeom prst="rect">
            <a:avLst/>
          </a:prstGeom>
        </p:spPr>
        <p:txBody>
          <a:bodyPr lIns="0" rIns="0">
            <a:noAutofit/>
          </a:bodyPr>
          <a:lstStyle>
            <a:lvl1pPr marL="233351" indent="-233351">
              <a:spcBef>
                <a:spcPts val="1200"/>
              </a:spcBef>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7" name="Footer Placeholder 5">
            <a:extLst>
              <a:ext uri="{FF2B5EF4-FFF2-40B4-BE49-F238E27FC236}">
                <a16:creationId xmlns:a16="http://schemas.microsoft.com/office/drawing/2014/main" id="{D44345EE-1162-4C23-A95D-9BF6CE6ADF2C}"/>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endParaRPr lang="en-US" dirty="0"/>
          </a:p>
        </p:txBody>
      </p:sp>
      <p:sp>
        <p:nvSpPr>
          <p:cNvPr id="8" name="Text Placeholder 10">
            <a:extLst>
              <a:ext uri="{FF2B5EF4-FFF2-40B4-BE49-F238E27FC236}">
                <a16:creationId xmlns:a16="http://schemas.microsoft.com/office/drawing/2014/main" id="{27A0CE57-9DF6-44AA-BF83-C76C2DB71271}"/>
              </a:ext>
            </a:extLst>
          </p:cNvPr>
          <p:cNvSpPr>
            <a:spLocks noGrp="1"/>
          </p:cNvSpPr>
          <p:nvPr>
            <p:ph type="body" sz="quarter" idx="12" hasCustomPrompt="1"/>
          </p:nvPr>
        </p:nvSpPr>
        <p:spPr>
          <a:xfrm>
            <a:off x="533400" y="826737"/>
            <a:ext cx="8077200" cy="468663"/>
          </a:xfrm>
          <a:prstGeom prst="rect">
            <a:avLst/>
          </a:prstGeom>
        </p:spPr>
        <p:txBody>
          <a:bodyPr lIns="0" tIns="0" rIns="0">
            <a:noAutofit/>
          </a:bodyPr>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
        <p:nvSpPr>
          <p:cNvPr id="6" name="Slide Number Placeholder 5">
            <a:extLst>
              <a:ext uri="{FF2B5EF4-FFF2-40B4-BE49-F238E27FC236}">
                <a16:creationId xmlns:a16="http://schemas.microsoft.com/office/drawing/2014/main" id="{79A58323-6C77-4B92-86E4-69A7BE06630A}"/>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PC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E705-9B34-4D88-816B-F26ED8202696}"/>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9" name="Content Placeholder 2">
            <a:extLst>
              <a:ext uri="{FF2B5EF4-FFF2-40B4-BE49-F238E27FC236}">
                <a16:creationId xmlns:a16="http://schemas.microsoft.com/office/drawing/2014/main" id="{4BF044F5-D800-40C1-8806-79E3B0FD1D60}"/>
              </a:ext>
            </a:extLst>
          </p:cNvPr>
          <p:cNvSpPr>
            <a:spLocks noGrp="1"/>
          </p:cNvSpPr>
          <p:nvPr>
            <p:ph idx="1"/>
          </p:nvPr>
        </p:nvSpPr>
        <p:spPr>
          <a:xfrm>
            <a:off x="533399" y="952500"/>
            <a:ext cx="3920289" cy="4762500"/>
          </a:xfrm>
          <a:prstGeom prst="rect">
            <a:avLst/>
          </a:prstGeom>
        </p:spPr>
        <p:txBody>
          <a:bodyPr lIns="0" rIns="0">
            <a:no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86C6B33C-40C1-43F2-AD6D-FBF6AF425624}"/>
              </a:ext>
            </a:extLst>
          </p:cNvPr>
          <p:cNvSpPr>
            <a:spLocks noGrp="1"/>
          </p:cNvSpPr>
          <p:nvPr>
            <p:ph idx="13"/>
          </p:nvPr>
        </p:nvSpPr>
        <p:spPr>
          <a:xfrm>
            <a:off x="4690310" y="952500"/>
            <a:ext cx="3920289" cy="4762500"/>
          </a:xfrm>
          <a:prstGeom prst="rect">
            <a:avLst/>
          </a:prstGeom>
        </p:spPr>
        <p:txBody>
          <a:bodyPr lIns="0" rIns="0">
            <a:no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8" name="Footer Placeholder 5">
            <a:extLst>
              <a:ext uri="{FF2B5EF4-FFF2-40B4-BE49-F238E27FC236}">
                <a16:creationId xmlns:a16="http://schemas.microsoft.com/office/drawing/2014/main" id="{47769BB4-D632-439F-895A-B8E87357690D}"/>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7EDD876C-B32C-45E1-8DE4-2667DBF95EE0}"/>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PC Two Colum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E705-9B34-4D88-816B-F26ED8202696}"/>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9" name="Content Placeholder 2">
            <a:extLst>
              <a:ext uri="{FF2B5EF4-FFF2-40B4-BE49-F238E27FC236}">
                <a16:creationId xmlns:a16="http://schemas.microsoft.com/office/drawing/2014/main" id="{4BF044F5-D800-40C1-8806-79E3B0FD1D60}"/>
              </a:ext>
            </a:extLst>
          </p:cNvPr>
          <p:cNvSpPr>
            <a:spLocks noGrp="1"/>
          </p:cNvSpPr>
          <p:nvPr>
            <p:ph idx="1"/>
          </p:nvPr>
        </p:nvSpPr>
        <p:spPr>
          <a:xfrm>
            <a:off x="533399" y="1295400"/>
            <a:ext cx="3920289" cy="4419600"/>
          </a:xfrm>
          <a:prstGeom prst="rect">
            <a:avLst/>
          </a:prstGeom>
        </p:spPr>
        <p:txBody>
          <a:bodyPr lIns="0" rIns="0">
            <a:no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86C6B33C-40C1-43F2-AD6D-FBF6AF425624}"/>
              </a:ext>
            </a:extLst>
          </p:cNvPr>
          <p:cNvSpPr>
            <a:spLocks noGrp="1"/>
          </p:cNvSpPr>
          <p:nvPr>
            <p:ph idx="13"/>
          </p:nvPr>
        </p:nvSpPr>
        <p:spPr>
          <a:xfrm>
            <a:off x="4690310" y="1295400"/>
            <a:ext cx="3920289" cy="4419600"/>
          </a:xfrm>
          <a:prstGeom prst="rect">
            <a:avLst/>
          </a:prstGeom>
        </p:spPr>
        <p:txBody>
          <a:bodyPr lIns="0" rIns="0">
            <a:no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8" name="Footer Placeholder 5">
            <a:extLst>
              <a:ext uri="{FF2B5EF4-FFF2-40B4-BE49-F238E27FC236}">
                <a16:creationId xmlns:a16="http://schemas.microsoft.com/office/drawing/2014/main" id="{47769BB4-D632-439F-895A-B8E87357690D}"/>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endParaRPr lang="en-US" dirty="0"/>
          </a:p>
        </p:txBody>
      </p:sp>
      <p:sp>
        <p:nvSpPr>
          <p:cNvPr id="11" name="Text Placeholder 10">
            <a:extLst>
              <a:ext uri="{FF2B5EF4-FFF2-40B4-BE49-F238E27FC236}">
                <a16:creationId xmlns:a16="http://schemas.microsoft.com/office/drawing/2014/main" id="{09479030-C6CF-4D36-896D-ADA2F3E0AAF2}"/>
              </a:ext>
            </a:extLst>
          </p:cNvPr>
          <p:cNvSpPr>
            <a:spLocks noGrp="1"/>
          </p:cNvSpPr>
          <p:nvPr>
            <p:ph type="body" sz="quarter" idx="12" hasCustomPrompt="1"/>
          </p:nvPr>
        </p:nvSpPr>
        <p:spPr>
          <a:xfrm>
            <a:off x="533400" y="826737"/>
            <a:ext cx="8077200" cy="468663"/>
          </a:xfrm>
          <a:prstGeom prst="rect">
            <a:avLst/>
          </a:prstGeom>
        </p:spPr>
        <p:txBody>
          <a:bodyPr lIns="0" tIns="0" rIns="0">
            <a:noAutofit/>
          </a:bodyPr>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
        <p:nvSpPr>
          <p:cNvPr id="7" name="Slide Number Placeholder 5">
            <a:extLst>
              <a:ext uri="{FF2B5EF4-FFF2-40B4-BE49-F238E27FC236}">
                <a16:creationId xmlns:a16="http://schemas.microsoft.com/office/drawing/2014/main" id="{C847E709-9F2A-48CB-B3CD-0BA3F2F8B20D}"/>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2659609589"/>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PC Four 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8EAF-D11C-49B1-8037-821C241B8B38}"/>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10" name="Content Placeholder 2">
            <a:extLst>
              <a:ext uri="{FF2B5EF4-FFF2-40B4-BE49-F238E27FC236}">
                <a16:creationId xmlns:a16="http://schemas.microsoft.com/office/drawing/2014/main" id="{FA1CEAE2-D5A2-43F7-923C-617BC4AF2C7A}"/>
              </a:ext>
            </a:extLst>
          </p:cNvPr>
          <p:cNvSpPr>
            <a:spLocks noGrp="1"/>
          </p:cNvSpPr>
          <p:nvPr>
            <p:ph idx="1"/>
          </p:nvPr>
        </p:nvSpPr>
        <p:spPr>
          <a:xfrm>
            <a:off x="533401" y="952500"/>
            <a:ext cx="3920288" cy="2366320"/>
          </a:xfrm>
          <a:prstGeom prst="rect">
            <a:avLst/>
          </a:prstGeom>
        </p:spPr>
        <p:txBody>
          <a:bodyPr lIns="0" rIns="0">
            <a:no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E84D31FC-345B-4341-A95F-F2C22852C98B}"/>
              </a:ext>
            </a:extLst>
          </p:cNvPr>
          <p:cNvSpPr>
            <a:spLocks noGrp="1"/>
          </p:cNvSpPr>
          <p:nvPr>
            <p:ph idx="13"/>
          </p:nvPr>
        </p:nvSpPr>
        <p:spPr>
          <a:xfrm>
            <a:off x="4690312" y="952500"/>
            <a:ext cx="3920288" cy="2366320"/>
          </a:xfrm>
          <a:prstGeom prst="rect">
            <a:avLst/>
          </a:prstGeom>
        </p:spPr>
        <p:txBody>
          <a:bodyPr lIns="0" rIns="0">
            <a:no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20F9AFFC-E9E6-483C-8689-5265F914FCF7}"/>
              </a:ext>
            </a:extLst>
          </p:cNvPr>
          <p:cNvSpPr>
            <a:spLocks noGrp="1"/>
          </p:cNvSpPr>
          <p:nvPr>
            <p:ph idx="16"/>
          </p:nvPr>
        </p:nvSpPr>
        <p:spPr>
          <a:xfrm>
            <a:off x="533401" y="3351303"/>
            <a:ext cx="3920288" cy="2366320"/>
          </a:xfrm>
          <a:prstGeom prst="rect">
            <a:avLst/>
          </a:prstGeom>
        </p:spPr>
        <p:txBody>
          <a:bodyPr lIns="0" rIns="0">
            <a:no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B80B5FFA-948C-445B-9D30-23FF3016EBBE}"/>
              </a:ext>
            </a:extLst>
          </p:cNvPr>
          <p:cNvSpPr>
            <a:spLocks noGrp="1"/>
          </p:cNvSpPr>
          <p:nvPr>
            <p:ph idx="17"/>
          </p:nvPr>
        </p:nvSpPr>
        <p:spPr>
          <a:xfrm>
            <a:off x="4690312" y="3351303"/>
            <a:ext cx="3920288" cy="2366320"/>
          </a:xfrm>
          <a:prstGeom prst="rect">
            <a:avLst/>
          </a:prstGeom>
        </p:spPr>
        <p:txBody>
          <a:bodyPr lIns="0" rIns="0">
            <a:no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Footer Placeholder 5">
            <a:extLst>
              <a:ext uri="{FF2B5EF4-FFF2-40B4-BE49-F238E27FC236}">
                <a16:creationId xmlns:a16="http://schemas.microsoft.com/office/drawing/2014/main" id="{DA2F3A25-1F0C-49EF-8755-ACF11C5CD722}"/>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endParaRPr lang="en-US" dirty="0"/>
          </a:p>
        </p:txBody>
      </p:sp>
      <p:sp>
        <p:nvSpPr>
          <p:cNvPr id="8" name="Slide Number Placeholder 5">
            <a:extLst>
              <a:ext uri="{FF2B5EF4-FFF2-40B4-BE49-F238E27FC236}">
                <a16:creationId xmlns:a16="http://schemas.microsoft.com/office/drawing/2014/main" id="{C5E11A6B-1A9E-4E33-9E57-B8340C360EED}"/>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PC Four Quadra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8EAF-D11C-49B1-8037-821C241B8B38}"/>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10" name="Content Placeholder 2">
            <a:extLst>
              <a:ext uri="{FF2B5EF4-FFF2-40B4-BE49-F238E27FC236}">
                <a16:creationId xmlns:a16="http://schemas.microsoft.com/office/drawing/2014/main" id="{FA1CEAE2-D5A2-43F7-923C-617BC4AF2C7A}"/>
              </a:ext>
            </a:extLst>
          </p:cNvPr>
          <p:cNvSpPr>
            <a:spLocks noGrp="1"/>
          </p:cNvSpPr>
          <p:nvPr>
            <p:ph idx="1"/>
          </p:nvPr>
        </p:nvSpPr>
        <p:spPr>
          <a:xfrm>
            <a:off x="533399" y="1295400"/>
            <a:ext cx="3920289" cy="2236076"/>
          </a:xfrm>
          <a:prstGeom prst="rect">
            <a:avLst/>
          </a:prstGeom>
        </p:spPr>
        <p:txBody>
          <a:bodyPr lIns="0" rIns="0">
            <a:noAutofit/>
          </a:bodyPr>
          <a:lstStyle>
            <a:lvl1pPr marL="233351" indent="-233351">
              <a:buFont typeface="Wingdings" panose="05000000000000000000" pitchFamily="2" charset="2"/>
              <a:buChar char="§"/>
              <a:defRPr sz="1400" b="1">
                <a:solidFill>
                  <a:srgbClr val="002060"/>
                </a:solidFill>
                <a:latin typeface="+mn-lt"/>
              </a:defRPr>
            </a:lvl1pPr>
            <a:lvl2pPr marL="573060" indent="-231764">
              <a:buClr>
                <a:schemeClr val="tx2"/>
              </a:buClr>
              <a:buFont typeface="Verdana" panose="020B0604030504040204" pitchFamily="34" charset="0"/>
              <a:buChar char="‒"/>
              <a:tabLst/>
              <a:defRPr sz="1400">
                <a:solidFill>
                  <a:schemeClr val="tx1"/>
                </a:solidFill>
                <a:latin typeface="+mn-lt"/>
              </a:defRPr>
            </a:lvl2pPr>
            <a:lvl3pPr marL="914354" indent="-233351">
              <a:buClr>
                <a:schemeClr val="tx2"/>
              </a:buClr>
              <a:buFont typeface="Wingdings" panose="05000000000000000000" pitchFamily="2" charset="2"/>
              <a:buChar char="§"/>
              <a:tabLst/>
              <a:defRPr sz="1200">
                <a:solidFill>
                  <a:schemeClr val="tx1"/>
                </a:solidFill>
                <a:latin typeface="+mn-lt"/>
              </a:defRPr>
            </a:lvl3pPr>
            <a:lvl4pPr marL="1255651" indent="-228589">
              <a:buClr>
                <a:schemeClr val="tx2"/>
              </a:buClr>
              <a:buFont typeface="Verdana" panose="020B0604030504040204" pitchFamily="34" charset="0"/>
              <a:buChar char="‒"/>
              <a:defRPr sz="11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E84D31FC-345B-4341-A95F-F2C22852C98B}"/>
              </a:ext>
            </a:extLst>
          </p:cNvPr>
          <p:cNvSpPr>
            <a:spLocks noGrp="1"/>
          </p:cNvSpPr>
          <p:nvPr>
            <p:ph idx="13"/>
          </p:nvPr>
        </p:nvSpPr>
        <p:spPr>
          <a:xfrm>
            <a:off x="4690310" y="1295400"/>
            <a:ext cx="3920289" cy="2236076"/>
          </a:xfrm>
          <a:prstGeom prst="rect">
            <a:avLst/>
          </a:prstGeom>
        </p:spPr>
        <p:txBody>
          <a:bodyPr lIns="0" rIns="0">
            <a:noAutofit/>
          </a:bodyPr>
          <a:lstStyle>
            <a:lvl1pPr marL="233351" indent="-233351">
              <a:buFont typeface="Wingdings" panose="05000000000000000000" pitchFamily="2" charset="2"/>
              <a:buChar char="§"/>
              <a:defRPr sz="1400" b="1">
                <a:solidFill>
                  <a:srgbClr val="002060"/>
                </a:solidFill>
                <a:latin typeface="+mn-lt"/>
              </a:defRPr>
            </a:lvl1pPr>
            <a:lvl2pPr marL="573060" indent="-231764">
              <a:buClr>
                <a:schemeClr val="tx2"/>
              </a:buClr>
              <a:buFont typeface="Verdana" panose="020B0604030504040204" pitchFamily="34" charset="0"/>
              <a:buChar char="‒"/>
              <a:tabLst/>
              <a:defRPr sz="1400">
                <a:solidFill>
                  <a:schemeClr val="tx1"/>
                </a:solidFill>
                <a:latin typeface="+mn-lt"/>
              </a:defRPr>
            </a:lvl2pPr>
            <a:lvl3pPr marL="914354" indent="-233351">
              <a:buClr>
                <a:schemeClr val="tx2"/>
              </a:buClr>
              <a:buFont typeface="Wingdings" panose="05000000000000000000" pitchFamily="2" charset="2"/>
              <a:buChar char="§"/>
              <a:tabLst/>
              <a:defRPr sz="1200">
                <a:solidFill>
                  <a:schemeClr val="tx1"/>
                </a:solidFill>
                <a:latin typeface="+mn-lt"/>
              </a:defRPr>
            </a:lvl3pPr>
            <a:lvl4pPr marL="1255651" indent="-228589">
              <a:buClr>
                <a:schemeClr val="tx2"/>
              </a:buClr>
              <a:buFont typeface="Verdana" panose="020B0604030504040204" pitchFamily="34" charset="0"/>
              <a:buChar char="‒"/>
              <a:defRPr sz="11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20F9AFFC-E9E6-483C-8689-5265F914FCF7}"/>
              </a:ext>
            </a:extLst>
          </p:cNvPr>
          <p:cNvSpPr>
            <a:spLocks noGrp="1"/>
          </p:cNvSpPr>
          <p:nvPr>
            <p:ph idx="16"/>
          </p:nvPr>
        </p:nvSpPr>
        <p:spPr>
          <a:xfrm>
            <a:off x="533399" y="3481547"/>
            <a:ext cx="3920289" cy="2236076"/>
          </a:xfrm>
          <a:prstGeom prst="rect">
            <a:avLst/>
          </a:prstGeom>
        </p:spPr>
        <p:txBody>
          <a:bodyPr lIns="0" rIns="0">
            <a:noAutofit/>
          </a:bodyPr>
          <a:lstStyle>
            <a:lvl1pPr marL="233351" indent="-233351">
              <a:buFont typeface="Wingdings" panose="05000000000000000000" pitchFamily="2" charset="2"/>
              <a:buChar char="§"/>
              <a:defRPr sz="1400" b="1">
                <a:solidFill>
                  <a:srgbClr val="002060"/>
                </a:solidFill>
                <a:latin typeface="+mn-lt"/>
              </a:defRPr>
            </a:lvl1pPr>
            <a:lvl2pPr marL="573060" indent="-231764">
              <a:buClr>
                <a:schemeClr val="tx2"/>
              </a:buClr>
              <a:buFont typeface="Verdana" panose="020B0604030504040204" pitchFamily="34" charset="0"/>
              <a:buChar char="‒"/>
              <a:tabLst/>
              <a:defRPr sz="1400">
                <a:solidFill>
                  <a:schemeClr val="tx1"/>
                </a:solidFill>
                <a:latin typeface="+mn-lt"/>
              </a:defRPr>
            </a:lvl2pPr>
            <a:lvl3pPr marL="914354" indent="-233351">
              <a:buClr>
                <a:schemeClr val="tx2"/>
              </a:buClr>
              <a:buFont typeface="Wingdings" panose="05000000000000000000" pitchFamily="2" charset="2"/>
              <a:buChar char="§"/>
              <a:tabLst/>
              <a:defRPr sz="1200">
                <a:solidFill>
                  <a:schemeClr val="tx1"/>
                </a:solidFill>
                <a:latin typeface="+mn-lt"/>
              </a:defRPr>
            </a:lvl3pPr>
            <a:lvl4pPr marL="1255651" indent="-228589">
              <a:buClr>
                <a:schemeClr val="tx2"/>
              </a:buClr>
              <a:buFont typeface="Verdana" panose="020B0604030504040204" pitchFamily="34" charset="0"/>
              <a:buChar char="‒"/>
              <a:defRPr sz="11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B80B5FFA-948C-445B-9D30-23FF3016EBBE}"/>
              </a:ext>
            </a:extLst>
          </p:cNvPr>
          <p:cNvSpPr>
            <a:spLocks noGrp="1"/>
          </p:cNvSpPr>
          <p:nvPr>
            <p:ph idx="17"/>
          </p:nvPr>
        </p:nvSpPr>
        <p:spPr>
          <a:xfrm>
            <a:off x="4690310" y="3481547"/>
            <a:ext cx="3920289" cy="2236076"/>
          </a:xfrm>
          <a:prstGeom prst="rect">
            <a:avLst/>
          </a:prstGeom>
        </p:spPr>
        <p:txBody>
          <a:bodyPr lIns="0" rIns="0">
            <a:noAutofit/>
          </a:bodyPr>
          <a:lstStyle>
            <a:lvl1pPr marL="233351" indent="-233351">
              <a:buFont typeface="Wingdings" panose="05000000000000000000" pitchFamily="2" charset="2"/>
              <a:buChar char="§"/>
              <a:defRPr sz="1400" b="1">
                <a:solidFill>
                  <a:srgbClr val="002060"/>
                </a:solidFill>
                <a:latin typeface="+mn-lt"/>
              </a:defRPr>
            </a:lvl1pPr>
            <a:lvl2pPr marL="573060" indent="-231764">
              <a:buClr>
                <a:schemeClr val="tx2"/>
              </a:buClr>
              <a:buFont typeface="Verdana" panose="020B0604030504040204" pitchFamily="34" charset="0"/>
              <a:buChar char="‒"/>
              <a:tabLst/>
              <a:defRPr sz="1400">
                <a:solidFill>
                  <a:schemeClr val="tx1"/>
                </a:solidFill>
                <a:latin typeface="+mn-lt"/>
              </a:defRPr>
            </a:lvl2pPr>
            <a:lvl3pPr marL="914354" indent="-233351">
              <a:buClr>
                <a:schemeClr val="tx2"/>
              </a:buClr>
              <a:buFont typeface="Wingdings" panose="05000000000000000000" pitchFamily="2" charset="2"/>
              <a:buChar char="§"/>
              <a:tabLst/>
              <a:defRPr sz="1200">
                <a:solidFill>
                  <a:schemeClr val="tx1"/>
                </a:solidFill>
                <a:latin typeface="+mn-lt"/>
              </a:defRPr>
            </a:lvl3pPr>
            <a:lvl4pPr marL="1255651" indent="-228589">
              <a:buClr>
                <a:schemeClr val="tx2"/>
              </a:buClr>
              <a:buFont typeface="Verdana" panose="020B0604030504040204" pitchFamily="34" charset="0"/>
              <a:buChar char="‒"/>
              <a:defRPr sz="11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Footer Placeholder 5">
            <a:extLst>
              <a:ext uri="{FF2B5EF4-FFF2-40B4-BE49-F238E27FC236}">
                <a16:creationId xmlns:a16="http://schemas.microsoft.com/office/drawing/2014/main" id="{DA2F3A25-1F0C-49EF-8755-ACF11C5CD722}"/>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endParaRPr lang="en-US" dirty="0"/>
          </a:p>
        </p:txBody>
      </p:sp>
      <p:sp>
        <p:nvSpPr>
          <p:cNvPr id="13" name="Text Placeholder 10">
            <a:extLst>
              <a:ext uri="{FF2B5EF4-FFF2-40B4-BE49-F238E27FC236}">
                <a16:creationId xmlns:a16="http://schemas.microsoft.com/office/drawing/2014/main" id="{59A08441-12FA-41A6-8738-F480F3F37AFD}"/>
              </a:ext>
            </a:extLst>
          </p:cNvPr>
          <p:cNvSpPr>
            <a:spLocks noGrp="1"/>
          </p:cNvSpPr>
          <p:nvPr>
            <p:ph type="body" sz="quarter" idx="12" hasCustomPrompt="1"/>
          </p:nvPr>
        </p:nvSpPr>
        <p:spPr>
          <a:xfrm>
            <a:off x="533400" y="826737"/>
            <a:ext cx="8077200" cy="468663"/>
          </a:xfrm>
          <a:prstGeom prst="rect">
            <a:avLst/>
          </a:prstGeom>
        </p:spPr>
        <p:txBody>
          <a:bodyPr lIns="0" tIns="0" rIns="0">
            <a:noAutofit/>
          </a:bodyPr>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
        <p:nvSpPr>
          <p:cNvPr id="9" name="Slide Number Placeholder 5">
            <a:extLst>
              <a:ext uri="{FF2B5EF4-FFF2-40B4-BE49-F238E27FC236}">
                <a16:creationId xmlns:a16="http://schemas.microsoft.com/office/drawing/2014/main" id="{45CDD789-0D24-4585-93AD-0BA7E52AF4C0}"/>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2940599761"/>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PC 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7AC4-B171-4634-8136-B74C902539D1}"/>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9" name="Footer Placeholder 5">
            <a:extLst>
              <a:ext uri="{FF2B5EF4-FFF2-40B4-BE49-F238E27FC236}">
                <a16:creationId xmlns:a16="http://schemas.microsoft.com/office/drawing/2014/main" id="{181EB2CE-0479-4A48-A845-2B76981EF808}"/>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endParaRPr lang="en-US" dirty="0"/>
          </a:p>
        </p:txBody>
      </p:sp>
      <p:sp>
        <p:nvSpPr>
          <p:cNvPr id="7" name="Content Placeholder 2">
            <a:extLst>
              <a:ext uri="{FF2B5EF4-FFF2-40B4-BE49-F238E27FC236}">
                <a16:creationId xmlns:a16="http://schemas.microsoft.com/office/drawing/2014/main" id="{17836144-D4C5-4BE0-AAA0-6F651D50EE4C}"/>
              </a:ext>
            </a:extLst>
          </p:cNvPr>
          <p:cNvSpPr>
            <a:spLocks noGrp="1"/>
          </p:cNvSpPr>
          <p:nvPr>
            <p:ph idx="1"/>
          </p:nvPr>
        </p:nvSpPr>
        <p:spPr>
          <a:xfrm>
            <a:off x="533400" y="952499"/>
            <a:ext cx="8077200" cy="2295457"/>
          </a:xfrm>
          <a:prstGeom prst="rect">
            <a:avLst/>
          </a:prstGeom>
        </p:spPr>
        <p:txBody>
          <a:bodyPr lIns="0" rIns="0">
            <a:no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2">
            <a:extLst>
              <a:ext uri="{FF2B5EF4-FFF2-40B4-BE49-F238E27FC236}">
                <a16:creationId xmlns:a16="http://schemas.microsoft.com/office/drawing/2014/main" id="{4FC14BE0-DAFB-4F2F-8120-70B653A427F4}"/>
              </a:ext>
            </a:extLst>
          </p:cNvPr>
          <p:cNvSpPr>
            <a:spLocks noGrp="1"/>
          </p:cNvSpPr>
          <p:nvPr>
            <p:ph idx="16"/>
          </p:nvPr>
        </p:nvSpPr>
        <p:spPr>
          <a:xfrm>
            <a:off x="533400" y="3419542"/>
            <a:ext cx="8077200" cy="2295457"/>
          </a:xfrm>
          <a:prstGeom prst="rect">
            <a:avLst/>
          </a:prstGeom>
        </p:spPr>
        <p:txBody>
          <a:bodyPr lIns="0" rIns="0">
            <a:no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A263C814-4F4C-406B-B493-C96AD37830EE}"/>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PC Two Row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7AC4-B171-4634-8136-B74C902539D1}"/>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8" name="Content Placeholder 2">
            <a:extLst>
              <a:ext uri="{FF2B5EF4-FFF2-40B4-BE49-F238E27FC236}">
                <a16:creationId xmlns:a16="http://schemas.microsoft.com/office/drawing/2014/main" id="{F7086696-212B-47B3-900B-4FE492D94811}"/>
              </a:ext>
            </a:extLst>
          </p:cNvPr>
          <p:cNvSpPr>
            <a:spLocks noGrp="1"/>
          </p:cNvSpPr>
          <p:nvPr>
            <p:ph idx="1"/>
          </p:nvPr>
        </p:nvSpPr>
        <p:spPr>
          <a:xfrm>
            <a:off x="533400" y="1295401"/>
            <a:ext cx="8077200" cy="2137916"/>
          </a:xfrm>
          <a:prstGeom prst="rect">
            <a:avLst/>
          </a:prstGeom>
        </p:spPr>
        <p:txBody>
          <a:bodyPr lIns="0" rIns="0">
            <a:no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3BEA1565-B2F1-44DC-AB65-0FBC10D650B3}"/>
              </a:ext>
            </a:extLst>
          </p:cNvPr>
          <p:cNvSpPr>
            <a:spLocks noGrp="1"/>
          </p:cNvSpPr>
          <p:nvPr>
            <p:ph idx="16"/>
          </p:nvPr>
        </p:nvSpPr>
        <p:spPr>
          <a:xfrm>
            <a:off x="533400" y="3577084"/>
            <a:ext cx="8077200" cy="2137916"/>
          </a:xfrm>
          <a:prstGeom prst="rect">
            <a:avLst/>
          </a:prstGeom>
        </p:spPr>
        <p:txBody>
          <a:bodyPr lIns="0" rIns="0">
            <a:no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Footer Placeholder 5">
            <a:extLst>
              <a:ext uri="{FF2B5EF4-FFF2-40B4-BE49-F238E27FC236}">
                <a16:creationId xmlns:a16="http://schemas.microsoft.com/office/drawing/2014/main" id="{181EB2CE-0479-4A48-A845-2B76981EF808}"/>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endParaRPr lang="en-US" dirty="0"/>
          </a:p>
        </p:txBody>
      </p:sp>
      <p:sp>
        <p:nvSpPr>
          <p:cNvPr id="11" name="Text Placeholder 10">
            <a:extLst>
              <a:ext uri="{FF2B5EF4-FFF2-40B4-BE49-F238E27FC236}">
                <a16:creationId xmlns:a16="http://schemas.microsoft.com/office/drawing/2014/main" id="{083E9179-80F3-4D03-9166-ADBED4233D6D}"/>
              </a:ext>
            </a:extLst>
          </p:cNvPr>
          <p:cNvSpPr>
            <a:spLocks noGrp="1"/>
          </p:cNvSpPr>
          <p:nvPr>
            <p:ph type="body" sz="quarter" idx="12" hasCustomPrompt="1"/>
          </p:nvPr>
        </p:nvSpPr>
        <p:spPr>
          <a:xfrm>
            <a:off x="533400" y="826737"/>
            <a:ext cx="8077200" cy="468663"/>
          </a:xfrm>
          <a:prstGeom prst="rect">
            <a:avLst/>
          </a:prstGeom>
        </p:spPr>
        <p:txBody>
          <a:bodyPr lIns="0" tIns="0" rIns="0">
            <a:noAutofit/>
          </a:bodyPr>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
        <p:nvSpPr>
          <p:cNvPr id="7" name="Slide Number Placeholder 5">
            <a:extLst>
              <a:ext uri="{FF2B5EF4-FFF2-40B4-BE49-F238E27FC236}">
                <a16:creationId xmlns:a16="http://schemas.microsoft.com/office/drawing/2014/main" id="{00C6A756-BE70-431A-A504-46FEE7B1937D}"/>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2721505337"/>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EPC Table of Conten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BA8C40-5F27-42C3-8C8A-487C028C80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88"/>
            <a:ext cx="9144000" cy="6401287"/>
          </a:xfrm>
          <a:prstGeom prst="rect">
            <a:avLst/>
          </a:prstGeom>
        </p:spPr>
      </p:pic>
      <p:sp>
        <p:nvSpPr>
          <p:cNvPr id="20" name="Rectangle 19">
            <a:extLst>
              <a:ext uri="{FF2B5EF4-FFF2-40B4-BE49-F238E27FC236}">
                <a16:creationId xmlns:a16="http://schemas.microsoft.com/office/drawing/2014/main" id="{AEE8AEF7-D2DF-4EEF-B607-D044FA3079E6}"/>
              </a:ext>
            </a:extLst>
          </p:cNvPr>
          <p:cNvSpPr/>
          <p:nvPr userDrawn="1"/>
        </p:nvSpPr>
        <p:spPr>
          <a:xfrm>
            <a:off x="4572000" y="-1"/>
            <a:ext cx="4572000" cy="640080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1" name="Straight Connector 20">
            <a:extLst>
              <a:ext uri="{FF2B5EF4-FFF2-40B4-BE49-F238E27FC236}">
                <a16:creationId xmlns:a16="http://schemas.microsoft.com/office/drawing/2014/main" id="{4BC744C1-DF5A-48EE-B439-E0D1E59C62C0}"/>
              </a:ext>
            </a:extLst>
          </p:cNvPr>
          <p:cNvCxnSpPr>
            <a:cxnSpLocks/>
          </p:cNvCxnSpPr>
          <p:nvPr userDrawn="1"/>
        </p:nvCxnSpPr>
        <p:spPr>
          <a:xfrm flipV="1">
            <a:off x="4572000"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5">
            <a:extLst>
              <a:ext uri="{FF2B5EF4-FFF2-40B4-BE49-F238E27FC236}">
                <a16:creationId xmlns:a16="http://schemas.microsoft.com/office/drawing/2014/main" id="{88DD1DE6-8958-451E-906B-AC079CE4D4E1}"/>
              </a:ext>
            </a:extLst>
          </p:cNvPr>
          <p:cNvSpPr>
            <a:spLocks noGrp="1"/>
          </p:cNvSpPr>
          <p:nvPr>
            <p:ph type="title" hasCustomPrompt="1"/>
          </p:nvPr>
        </p:nvSpPr>
        <p:spPr>
          <a:xfrm>
            <a:off x="5014912" y="323857"/>
            <a:ext cx="3595688" cy="1993427"/>
          </a:xfrm>
          <a:prstGeom prst="rect">
            <a:avLst/>
          </a:prstGeom>
        </p:spPr>
        <p:txBody>
          <a:bodyPr anchor="b">
            <a:noAutofit/>
          </a:bodyPr>
          <a:lstStyle>
            <a:lvl1pPr algn="l">
              <a:lnSpc>
                <a:spcPts val="3400"/>
              </a:lnSpc>
              <a:spcBef>
                <a:spcPts val="0"/>
              </a:spcBef>
              <a:defRPr sz="3200" b="1" cap="all" baseline="0">
                <a:solidFill>
                  <a:schemeClr val="accent2"/>
                </a:solidFill>
              </a:defRPr>
            </a:lvl1pPr>
          </a:lstStyle>
          <a:p>
            <a:r>
              <a:rPr lang="en-US" dirty="0"/>
              <a:t>Click to edit AGENDA title</a:t>
            </a:r>
          </a:p>
        </p:txBody>
      </p:sp>
      <p:sp>
        <p:nvSpPr>
          <p:cNvPr id="25" name="Text Placeholder 24">
            <a:extLst>
              <a:ext uri="{FF2B5EF4-FFF2-40B4-BE49-F238E27FC236}">
                <a16:creationId xmlns:a16="http://schemas.microsoft.com/office/drawing/2014/main" id="{5C083741-9448-44B8-8853-3A8CEBE1F9D4}"/>
              </a:ext>
            </a:extLst>
          </p:cNvPr>
          <p:cNvSpPr>
            <a:spLocks noGrp="1"/>
          </p:cNvSpPr>
          <p:nvPr>
            <p:ph type="body" sz="quarter" idx="10" hasCustomPrompt="1"/>
          </p:nvPr>
        </p:nvSpPr>
        <p:spPr>
          <a:xfrm>
            <a:off x="5014912" y="2457457"/>
            <a:ext cx="3595688" cy="3555527"/>
          </a:xfrm>
          <a:prstGeom prst="rect">
            <a:avLst/>
          </a:prstGeom>
        </p:spPr>
        <p:txBody>
          <a:bodyPr lIns="0" rIns="0">
            <a:noAutofit/>
          </a:bodyPr>
          <a:lstStyle>
            <a:lvl1pPr>
              <a:spcBef>
                <a:spcPts val="0"/>
              </a:spcBef>
              <a:spcAft>
                <a:spcPts val="900"/>
              </a:spcAft>
              <a:buFont typeface="Wingdings" panose="05000000000000000000" pitchFamily="2" charset="2"/>
              <a:buChar char="§"/>
              <a:defRPr sz="1800">
                <a:solidFill>
                  <a:schemeClr val="bg1"/>
                </a:solidFill>
              </a:defRPr>
            </a:lvl1pPr>
            <a:lvl2pPr>
              <a:buFont typeface="Wingdings" panose="05000000000000000000" pitchFamily="2" charset="2"/>
              <a:buChar char="§"/>
              <a:defRPr>
                <a:solidFill>
                  <a:schemeClr val="bg1"/>
                </a:solidFill>
              </a:defRPr>
            </a:lvl2pPr>
            <a:lvl3pPr>
              <a:buFont typeface="Wingdings" panose="05000000000000000000" pitchFamily="2" charset="2"/>
              <a:buChar char="§"/>
              <a:defRPr>
                <a:solidFill>
                  <a:schemeClr val="bg1"/>
                </a:solidFill>
              </a:defRPr>
            </a:lvl3pPr>
            <a:lvl4pPr>
              <a:buFont typeface="Wingdings" panose="05000000000000000000" pitchFamily="2" charset="2"/>
              <a:buChar char="§"/>
              <a:defRPr>
                <a:solidFill>
                  <a:schemeClr val="bg1"/>
                </a:solidFill>
              </a:defRPr>
            </a:lvl4pPr>
            <a:lvl5pPr>
              <a:buFont typeface="Wingdings" panose="05000000000000000000" pitchFamily="2" charset="2"/>
              <a:buChar char="§"/>
              <a:defRPr>
                <a:solidFill>
                  <a:schemeClr val="bg1"/>
                </a:solidFill>
              </a:defRPr>
            </a:lvl5pPr>
          </a:lstStyle>
          <a:p>
            <a:pPr lvl="0"/>
            <a:r>
              <a:rPr lang="en-US" dirty="0"/>
              <a:t>Agenda item one</a:t>
            </a:r>
          </a:p>
          <a:p>
            <a:pPr lvl="0"/>
            <a:r>
              <a:rPr lang="en-US" dirty="0"/>
              <a:t>Agenda item two</a:t>
            </a:r>
          </a:p>
          <a:p>
            <a:pPr lvl="0"/>
            <a:r>
              <a:rPr lang="en-US" dirty="0"/>
              <a:t>Agenda item three</a:t>
            </a:r>
          </a:p>
          <a:p>
            <a:pPr lvl="0"/>
            <a:r>
              <a:rPr lang="en-US" dirty="0"/>
              <a:t>Agenda item four</a:t>
            </a:r>
          </a:p>
        </p:txBody>
      </p:sp>
      <p:pic>
        <p:nvPicPr>
          <p:cNvPr id="14" name="Picture 13">
            <a:extLst>
              <a:ext uri="{FF2B5EF4-FFF2-40B4-BE49-F238E27FC236}">
                <a16:creationId xmlns:a16="http://schemas.microsoft.com/office/drawing/2014/main" id="{EB707B46-9011-4D85-8EFB-D6B4695BE329}"/>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0426" y="6136096"/>
            <a:ext cx="583362" cy="512484"/>
          </a:xfrm>
          <a:prstGeom prst="rect">
            <a:avLst/>
          </a:prstGeom>
        </p:spPr>
      </p:pic>
      <p:sp>
        <p:nvSpPr>
          <p:cNvPr id="10" name="TextBox 9">
            <a:extLst>
              <a:ext uri="{FF2B5EF4-FFF2-40B4-BE49-F238E27FC236}">
                <a16:creationId xmlns:a16="http://schemas.microsoft.com/office/drawing/2014/main" id="{6F2F5185-4F30-4876-BBC5-01DD87FA3976}"/>
              </a:ext>
            </a:extLst>
          </p:cNvPr>
          <p:cNvSpPr txBox="1"/>
          <p:nvPr userDrawn="1"/>
        </p:nvSpPr>
        <p:spPr>
          <a:xfrm>
            <a:off x="659755" y="6573184"/>
            <a:ext cx="7824497" cy="138904"/>
          </a:xfrm>
          <a:prstGeom prst="rect">
            <a:avLst/>
          </a:prstGeom>
          <a:noFill/>
        </p:spPr>
        <p:txBody>
          <a:bodyPr wrap="none" tIns="0" bIns="0" rtlCol="0" anchor="b">
            <a:noAutofit/>
          </a:bodyPr>
          <a:lstStyle/>
          <a:p>
            <a:pPr algn="ctr">
              <a:spcAft>
                <a:spcPts val="0"/>
              </a:spcAft>
            </a:pPr>
            <a:r>
              <a:rPr lang="en-US" sz="900" b="0" i="0" u="none" strike="noStrike" spc="280" baseline="0" dirty="0">
                <a:solidFill>
                  <a:schemeClr val="tx1">
                    <a:lumMod val="60000"/>
                    <a:lumOff val="40000"/>
                  </a:schemeClr>
                </a:solidFill>
                <a:latin typeface="Univers Light" panose="020B0403020202020204" pitchFamily="34" charset="0"/>
              </a:rPr>
              <a:t>PROPRIETARY &amp; CONFIDENTIAL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PC Manager Page 4 Quadr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98E8-FA7C-4968-A225-E59EDB13C62E}"/>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4" name="Text Placeholder 3">
            <a:extLst>
              <a:ext uri="{FF2B5EF4-FFF2-40B4-BE49-F238E27FC236}">
                <a16:creationId xmlns:a16="http://schemas.microsoft.com/office/drawing/2014/main" id="{C6899200-08EB-4FD9-830B-1D4B17A161E1}"/>
              </a:ext>
            </a:extLst>
          </p:cNvPr>
          <p:cNvSpPr>
            <a:spLocks noGrp="1"/>
          </p:cNvSpPr>
          <p:nvPr>
            <p:ph type="body" sz="quarter" idx="21" hasCustomPrompt="1"/>
          </p:nvPr>
        </p:nvSpPr>
        <p:spPr>
          <a:xfrm>
            <a:off x="532820" y="972135"/>
            <a:ext cx="3967743" cy="471370"/>
          </a:xfrm>
          <a:prstGeom prst="rect">
            <a:avLst/>
          </a:prstGeom>
          <a:solidFill>
            <a:schemeClr val="accent1"/>
          </a:solidFill>
        </p:spPr>
        <p:txBody>
          <a:bodyPr anchor="ctr">
            <a:normAutofit/>
          </a:bodyPr>
          <a:lstStyle>
            <a:lvl1pPr algn="ctr">
              <a:spcBef>
                <a:spcPts val="0"/>
              </a:spcBef>
              <a:buNone/>
              <a:defRPr sz="1800" b="1">
                <a:solidFill>
                  <a:schemeClr val="bg1"/>
                </a:solidFill>
              </a:defRPr>
            </a:lvl1pPr>
            <a:lvl2pPr algn="ctr">
              <a:defRPr sz="2000"/>
            </a:lvl2pPr>
            <a:lvl3pPr algn="ctr">
              <a:defRPr sz="2000"/>
            </a:lvl3pPr>
            <a:lvl4pPr algn="ctr">
              <a:defRPr sz="2000"/>
            </a:lvl4pPr>
            <a:lvl5pPr algn="ctr">
              <a:defRPr sz="2000"/>
            </a:lvl5pPr>
          </a:lstStyle>
          <a:p>
            <a:pPr lvl="0"/>
            <a:r>
              <a:rPr lang="en-US" dirty="0"/>
              <a:t>Click to edit title</a:t>
            </a:r>
          </a:p>
        </p:txBody>
      </p:sp>
      <p:sp>
        <p:nvSpPr>
          <p:cNvPr id="24" name="Text Placeholder 3">
            <a:extLst>
              <a:ext uri="{FF2B5EF4-FFF2-40B4-BE49-F238E27FC236}">
                <a16:creationId xmlns:a16="http://schemas.microsoft.com/office/drawing/2014/main" id="{0CA1E4F5-C98C-4EAC-98E8-F942818FD610}"/>
              </a:ext>
            </a:extLst>
          </p:cNvPr>
          <p:cNvSpPr>
            <a:spLocks noGrp="1"/>
          </p:cNvSpPr>
          <p:nvPr>
            <p:ph type="body" sz="quarter" idx="22" hasCustomPrompt="1"/>
          </p:nvPr>
        </p:nvSpPr>
        <p:spPr>
          <a:xfrm>
            <a:off x="4654227" y="972135"/>
            <a:ext cx="3967743" cy="471370"/>
          </a:xfrm>
          <a:prstGeom prst="rect">
            <a:avLst/>
          </a:prstGeom>
          <a:solidFill>
            <a:schemeClr val="accent1"/>
          </a:solidFill>
        </p:spPr>
        <p:txBody>
          <a:bodyPr anchor="ctr">
            <a:normAutofit/>
          </a:bodyPr>
          <a:lstStyle>
            <a:lvl1pPr algn="ctr">
              <a:spcBef>
                <a:spcPts val="0"/>
              </a:spcBef>
              <a:buNone/>
              <a:defRPr sz="1800" b="1">
                <a:solidFill>
                  <a:schemeClr val="bg1"/>
                </a:solidFill>
              </a:defRPr>
            </a:lvl1pPr>
            <a:lvl2pPr algn="ctr">
              <a:defRPr sz="2000"/>
            </a:lvl2pPr>
            <a:lvl3pPr algn="ctr">
              <a:defRPr sz="2000"/>
            </a:lvl3pPr>
            <a:lvl4pPr algn="ctr">
              <a:defRPr sz="2000"/>
            </a:lvl4pPr>
            <a:lvl5pPr algn="ctr">
              <a:defRPr sz="2000"/>
            </a:lvl5pPr>
          </a:lstStyle>
          <a:p>
            <a:pPr lvl="0"/>
            <a:r>
              <a:rPr lang="en-US" dirty="0"/>
              <a:t>Click to edit title</a:t>
            </a:r>
          </a:p>
        </p:txBody>
      </p:sp>
      <p:sp>
        <p:nvSpPr>
          <p:cNvPr id="25" name="Text Placeholder 3">
            <a:extLst>
              <a:ext uri="{FF2B5EF4-FFF2-40B4-BE49-F238E27FC236}">
                <a16:creationId xmlns:a16="http://schemas.microsoft.com/office/drawing/2014/main" id="{9CA31421-B3E3-4E5E-AE35-A081D5AAC524}"/>
              </a:ext>
            </a:extLst>
          </p:cNvPr>
          <p:cNvSpPr>
            <a:spLocks noGrp="1"/>
          </p:cNvSpPr>
          <p:nvPr>
            <p:ph type="body" sz="quarter" idx="23" hasCustomPrompt="1"/>
          </p:nvPr>
        </p:nvSpPr>
        <p:spPr>
          <a:xfrm>
            <a:off x="532820" y="3416057"/>
            <a:ext cx="3967743" cy="471370"/>
          </a:xfrm>
          <a:prstGeom prst="rect">
            <a:avLst/>
          </a:prstGeom>
          <a:solidFill>
            <a:schemeClr val="accent1"/>
          </a:solidFill>
        </p:spPr>
        <p:txBody>
          <a:bodyPr anchor="ctr">
            <a:normAutofit/>
          </a:bodyPr>
          <a:lstStyle>
            <a:lvl1pPr algn="ctr">
              <a:spcBef>
                <a:spcPts val="0"/>
              </a:spcBef>
              <a:buNone/>
              <a:defRPr sz="1800" b="1">
                <a:solidFill>
                  <a:schemeClr val="bg1"/>
                </a:solidFill>
              </a:defRPr>
            </a:lvl1pPr>
            <a:lvl2pPr algn="ctr">
              <a:defRPr sz="2000"/>
            </a:lvl2pPr>
            <a:lvl3pPr algn="ctr">
              <a:defRPr sz="2000"/>
            </a:lvl3pPr>
            <a:lvl4pPr algn="ctr">
              <a:defRPr sz="2000"/>
            </a:lvl4pPr>
            <a:lvl5pPr algn="ctr">
              <a:defRPr sz="2000"/>
            </a:lvl5pPr>
          </a:lstStyle>
          <a:p>
            <a:pPr lvl="0"/>
            <a:r>
              <a:rPr lang="en-US" dirty="0"/>
              <a:t>Click to edit title</a:t>
            </a:r>
          </a:p>
        </p:txBody>
      </p:sp>
      <p:sp>
        <p:nvSpPr>
          <p:cNvPr id="26" name="Text Placeholder 3">
            <a:extLst>
              <a:ext uri="{FF2B5EF4-FFF2-40B4-BE49-F238E27FC236}">
                <a16:creationId xmlns:a16="http://schemas.microsoft.com/office/drawing/2014/main" id="{261BD859-0828-4998-9352-557FE85C2163}"/>
              </a:ext>
            </a:extLst>
          </p:cNvPr>
          <p:cNvSpPr>
            <a:spLocks noGrp="1"/>
          </p:cNvSpPr>
          <p:nvPr>
            <p:ph type="body" sz="quarter" idx="24" hasCustomPrompt="1"/>
          </p:nvPr>
        </p:nvSpPr>
        <p:spPr>
          <a:xfrm>
            <a:off x="4654227" y="3416057"/>
            <a:ext cx="3967743" cy="471370"/>
          </a:xfrm>
          <a:prstGeom prst="rect">
            <a:avLst/>
          </a:prstGeom>
          <a:solidFill>
            <a:schemeClr val="accent1"/>
          </a:solidFill>
        </p:spPr>
        <p:txBody>
          <a:bodyPr anchor="ctr">
            <a:normAutofit/>
          </a:bodyPr>
          <a:lstStyle>
            <a:lvl1pPr algn="ctr">
              <a:spcBef>
                <a:spcPts val="0"/>
              </a:spcBef>
              <a:buNone/>
              <a:defRPr sz="1800" b="1">
                <a:solidFill>
                  <a:schemeClr val="bg1"/>
                </a:solidFill>
              </a:defRPr>
            </a:lvl1pPr>
            <a:lvl2pPr algn="ctr">
              <a:defRPr sz="2000"/>
            </a:lvl2pPr>
            <a:lvl3pPr algn="ctr">
              <a:defRPr sz="2000"/>
            </a:lvl3pPr>
            <a:lvl4pPr algn="ctr">
              <a:defRPr sz="2000"/>
            </a:lvl4pPr>
            <a:lvl5pPr algn="ctr">
              <a:defRPr sz="2000"/>
            </a:lvl5pPr>
          </a:lstStyle>
          <a:p>
            <a:pPr lvl="0"/>
            <a:r>
              <a:rPr lang="en-US" dirty="0"/>
              <a:t>Click to edit title</a:t>
            </a:r>
          </a:p>
        </p:txBody>
      </p:sp>
      <p:sp>
        <p:nvSpPr>
          <p:cNvPr id="15" name="Content Placeholder 2">
            <a:extLst>
              <a:ext uri="{FF2B5EF4-FFF2-40B4-BE49-F238E27FC236}">
                <a16:creationId xmlns:a16="http://schemas.microsoft.com/office/drawing/2014/main" id="{E763CB27-57D8-4045-ACEF-1271B57B285C}"/>
              </a:ext>
            </a:extLst>
          </p:cNvPr>
          <p:cNvSpPr>
            <a:spLocks noGrp="1"/>
          </p:cNvSpPr>
          <p:nvPr>
            <p:ph idx="1"/>
          </p:nvPr>
        </p:nvSpPr>
        <p:spPr>
          <a:xfrm>
            <a:off x="533401" y="1443505"/>
            <a:ext cx="3967166" cy="1819916"/>
          </a:xfrm>
          <a:prstGeom prst="rect">
            <a:avLst/>
          </a:prstGeom>
          <a:solidFill>
            <a:schemeClr val="bg2">
              <a:alpha val="34000"/>
            </a:schemeClr>
          </a:solidFill>
        </p:spPr>
        <p:txBody>
          <a:bodyPr lIns="91440" rIns="91440">
            <a:noAutofit/>
          </a:bodyPr>
          <a:lstStyle>
            <a:lvl1pPr marL="233351" indent="-233351">
              <a:buFont typeface="Wingdings" panose="05000000000000000000" pitchFamily="2" charset="2"/>
              <a:buChar char="§"/>
              <a:defRPr sz="1200" b="1">
                <a:solidFill>
                  <a:srgbClr val="002060"/>
                </a:solidFill>
                <a:latin typeface="+mn-lt"/>
              </a:defRPr>
            </a:lvl1pPr>
            <a:lvl2pPr marL="573060" indent="-231764">
              <a:buClr>
                <a:schemeClr val="tx2"/>
              </a:buClr>
              <a:buFont typeface="Verdana" panose="020B0604030504040204" pitchFamily="34" charset="0"/>
              <a:buChar char="‒"/>
              <a:tabLst/>
              <a:defRPr sz="1200">
                <a:solidFill>
                  <a:schemeClr val="tx1"/>
                </a:solidFill>
                <a:latin typeface="+mn-lt"/>
              </a:defRPr>
            </a:lvl2pPr>
            <a:lvl3pPr marL="914354" indent="-233351">
              <a:buClr>
                <a:schemeClr val="tx2"/>
              </a:buClr>
              <a:buFont typeface="Wingdings" panose="05000000000000000000" pitchFamily="2" charset="2"/>
              <a:buChar char="§"/>
              <a:tabLst/>
              <a:defRPr sz="1100">
                <a:solidFill>
                  <a:schemeClr val="tx1"/>
                </a:solidFill>
                <a:latin typeface="+mn-lt"/>
              </a:defRPr>
            </a:lvl3pPr>
            <a:lvl4pPr marL="1255651" indent="-228589">
              <a:buClr>
                <a:schemeClr val="tx2"/>
              </a:buClr>
              <a:buFont typeface="Verdana" panose="020B0604030504040204" pitchFamily="34" charset="0"/>
              <a:buChar char="‒"/>
              <a:defRPr sz="105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B2240207-2C72-4DF6-BC51-FA5EB30C5B3D}"/>
              </a:ext>
            </a:extLst>
          </p:cNvPr>
          <p:cNvSpPr>
            <a:spLocks noGrp="1"/>
          </p:cNvSpPr>
          <p:nvPr>
            <p:ph idx="13"/>
          </p:nvPr>
        </p:nvSpPr>
        <p:spPr>
          <a:xfrm>
            <a:off x="4654236" y="1443505"/>
            <a:ext cx="3967166" cy="1819916"/>
          </a:xfrm>
          <a:prstGeom prst="rect">
            <a:avLst/>
          </a:prstGeom>
          <a:solidFill>
            <a:schemeClr val="bg2">
              <a:alpha val="34000"/>
            </a:schemeClr>
          </a:solidFill>
        </p:spPr>
        <p:txBody>
          <a:bodyPr lIns="91440" rIns="91440">
            <a:noAutofit/>
          </a:bodyPr>
          <a:lstStyle>
            <a:lvl1pPr marL="233351" indent="-233351">
              <a:buFont typeface="Wingdings" panose="05000000000000000000" pitchFamily="2" charset="2"/>
              <a:buChar char="§"/>
              <a:defRPr sz="1200" b="1">
                <a:solidFill>
                  <a:srgbClr val="002060"/>
                </a:solidFill>
                <a:latin typeface="+mn-lt"/>
              </a:defRPr>
            </a:lvl1pPr>
            <a:lvl2pPr marL="573060" indent="-231764">
              <a:buClr>
                <a:schemeClr val="tx2"/>
              </a:buClr>
              <a:buFont typeface="Verdana" panose="020B0604030504040204" pitchFamily="34" charset="0"/>
              <a:buChar char="‒"/>
              <a:tabLst/>
              <a:defRPr sz="1200">
                <a:solidFill>
                  <a:schemeClr val="tx1"/>
                </a:solidFill>
                <a:latin typeface="+mn-lt"/>
              </a:defRPr>
            </a:lvl2pPr>
            <a:lvl3pPr marL="914354" indent="-233351">
              <a:buClr>
                <a:schemeClr val="tx2"/>
              </a:buClr>
              <a:buFont typeface="Wingdings" panose="05000000000000000000" pitchFamily="2" charset="2"/>
              <a:buChar char="§"/>
              <a:tabLst/>
              <a:defRPr sz="1100">
                <a:solidFill>
                  <a:schemeClr val="tx1"/>
                </a:solidFill>
                <a:latin typeface="+mn-lt"/>
              </a:defRPr>
            </a:lvl3pPr>
            <a:lvl4pPr marL="1255651" indent="-228589">
              <a:buClr>
                <a:schemeClr val="tx2"/>
              </a:buClr>
              <a:buFont typeface="Verdana" panose="020B0604030504040204" pitchFamily="34" charset="0"/>
              <a:buChar char="‒"/>
              <a:defRPr sz="105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31A644F5-08AF-401C-B18A-DC2C7981BFC3}"/>
              </a:ext>
            </a:extLst>
          </p:cNvPr>
          <p:cNvSpPr>
            <a:spLocks noGrp="1"/>
          </p:cNvSpPr>
          <p:nvPr>
            <p:ph idx="16"/>
          </p:nvPr>
        </p:nvSpPr>
        <p:spPr>
          <a:xfrm>
            <a:off x="533401" y="3895084"/>
            <a:ext cx="3967166" cy="1819916"/>
          </a:xfrm>
          <a:prstGeom prst="rect">
            <a:avLst/>
          </a:prstGeom>
          <a:solidFill>
            <a:schemeClr val="bg2">
              <a:alpha val="34000"/>
            </a:schemeClr>
          </a:solidFill>
        </p:spPr>
        <p:txBody>
          <a:bodyPr lIns="91440" rIns="91440">
            <a:noAutofit/>
          </a:bodyPr>
          <a:lstStyle>
            <a:lvl1pPr marL="233351" indent="-233351">
              <a:buFont typeface="Wingdings" panose="05000000000000000000" pitchFamily="2" charset="2"/>
              <a:buChar char="§"/>
              <a:defRPr sz="1200" b="1">
                <a:solidFill>
                  <a:srgbClr val="002060"/>
                </a:solidFill>
                <a:latin typeface="+mn-lt"/>
              </a:defRPr>
            </a:lvl1pPr>
            <a:lvl2pPr marL="573060" indent="-231764">
              <a:buClr>
                <a:schemeClr val="tx2"/>
              </a:buClr>
              <a:buFont typeface="Verdana" panose="020B0604030504040204" pitchFamily="34" charset="0"/>
              <a:buChar char="‒"/>
              <a:tabLst/>
              <a:defRPr sz="1200">
                <a:solidFill>
                  <a:schemeClr val="tx1"/>
                </a:solidFill>
                <a:latin typeface="+mn-lt"/>
              </a:defRPr>
            </a:lvl2pPr>
            <a:lvl3pPr marL="914354" indent="-233351">
              <a:buClr>
                <a:schemeClr val="tx2"/>
              </a:buClr>
              <a:buFont typeface="Wingdings" panose="05000000000000000000" pitchFamily="2" charset="2"/>
              <a:buChar char="§"/>
              <a:tabLst/>
              <a:defRPr sz="1100">
                <a:solidFill>
                  <a:schemeClr val="tx1"/>
                </a:solidFill>
                <a:latin typeface="+mn-lt"/>
              </a:defRPr>
            </a:lvl3pPr>
            <a:lvl4pPr marL="1255651" indent="-228589">
              <a:buClr>
                <a:schemeClr val="tx2"/>
              </a:buClr>
              <a:buFont typeface="Verdana" panose="020B0604030504040204" pitchFamily="34" charset="0"/>
              <a:buChar char="‒"/>
              <a:defRPr sz="105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65B53F20-6E82-4F83-BC9A-FB60F5D9B823}"/>
              </a:ext>
            </a:extLst>
          </p:cNvPr>
          <p:cNvSpPr>
            <a:spLocks noGrp="1"/>
          </p:cNvSpPr>
          <p:nvPr>
            <p:ph idx="17"/>
          </p:nvPr>
        </p:nvSpPr>
        <p:spPr>
          <a:xfrm>
            <a:off x="4654236" y="3895084"/>
            <a:ext cx="3967166" cy="1819916"/>
          </a:xfrm>
          <a:prstGeom prst="rect">
            <a:avLst/>
          </a:prstGeom>
          <a:solidFill>
            <a:schemeClr val="bg2">
              <a:alpha val="34000"/>
            </a:schemeClr>
          </a:solidFill>
        </p:spPr>
        <p:txBody>
          <a:bodyPr lIns="91440" rIns="91440">
            <a:noAutofit/>
          </a:bodyPr>
          <a:lstStyle>
            <a:lvl1pPr marL="233351" indent="-233351">
              <a:buFont typeface="Wingdings" panose="05000000000000000000" pitchFamily="2" charset="2"/>
              <a:buChar char="§"/>
              <a:defRPr sz="1200" b="1">
                <a:solidFill>
                  <a:srgbClr val="002060"/>
                </a:solidFill>
                <a:latin typeface="+mn-lt"/>
              </a:defRPr>
            </a:lvl1pPr>
            <a:lvl2pPr marL="573060" indent="-231764">
              <a:buClr>
                <a:schemeClr val="tx2"/>
              </a:buClr>
              <a:buFont typeface="Verdana" panose="020B0604030504040204" pitchFamily="34" charset="0"/>
              <a:buChar char="‒"/>
              <a:tabLst/>
              <a:defRPr sz="1200">
                <a:solidFill>
                  <a:schemeClr val="tx1"/>
                </a:solidFill>
                <a:latin typeface="+mn-lt"/>
              </a:defRPr>
            </a:lvl2pPr>
            <a:lvl3pPr marL="914354" indent="-233351">
              <a:buClr>
                <a:schemeClr val="tx2"/>
              </a:buClr>
              <a:buFont typeface="Wingdings" panose="05000000000000000000" pitchFamily="2" charset="2"/>
              <a:buChar char="§"/>
              <a:tabLst/>
              <a:defRPr sz="1100">
                <a:solidFill>
                  <a:schemeClr val="tx1"/>
                </a:solidFill>
                <a:latin typeface="+mn-lt"/>
              </a:defRPr>
            </a:lvl3pPr>
            <a:lvl4pPr marL="1255651" indent="-228589">
              <a:buClr>
                <a:schemeClr val="tx2"/>
              </a:buClr>
              <a:buFont typeface="Verdana" panose="020B0604030504040204" pitchFamily="34" charset="0"/>
              <a:buChar char="‒"/>
              <a:defRPr sz="105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Footer Placeholder 5">
            <a:extLst>
              <a:ext uri="{FF2B5EF4-FFF2-40B4-BE49-F238E27FC236}">
                <a16:creationId xmlns:a16="http://schemas.microsoft.com/office/drawing/2014/main" id="{36350B4D-D98C-4C99-A770-5E08B4F4D5AD}"/>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endParaRPr lang="en-US" dirty="0"/>
          </a:p>
        </p:txBody>
      </p:sp>
      <p:sp>
        <p:nvSpPr>
          <p:cNvPr id="12" name="Slide Number Placeholder 5">
            <a:extLst>
              <a:ext uri="{FF2B5EF4-FFF2-40B4-BE49-F238E27FC236}">
                <a16:creationId xmlns:a16="http://schemas.microsoft.com/office/drawing/2014/main" id="{33E1E6C1-17B6-4A24-9099-DF9BD350D802}"/>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600" userDrawn="1">
          <p15:clr>
            <a:srgbClr val="FBAE40"/>
          </p15:clr>
        </p15:guide>
        <p15:guide id="2" orient="horz" pos="60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EPC Blank Layout">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3" name="Slide Number Placeholder 5">
            <a:extLst>
              <a:ext uri="{FF2B5EF4-FFF2-40B4-BE49-F238E27FC236}">
                <a16:creationId xmlns:a16="http://schemas.microsoft.com/office/drawing/2014/main" id="{0C7098B2-F94F-448F-832C-7895C141A94D}"/>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980088154"/>
      </p:ext>
    </p:extLst>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PC Disclosur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3400" y="952500"/>
            <a:ext cx="8077200" cy="4762500"/>
          </a:xfrm>
          <a:prstGeom prst="rect">
            <a:avLst/>
          </a:prstGeom>
        </p:spPr>
        <p:txBody>
          <a:bodyPr lIns="0" rIns="0">
            <a:noAutofit/>
          </a:bodyPr>
          <a:lstStyle>
            <a:lvl1pPr marL="0" indent="0" algn="just">
              <a:spcBef>
                <a:spcPts val="0"/>
              </a:spcBef>
              <a:spcAft>
                <a:spcPts val="1200"/>
              </a:spcAft>
              <a:buFont typeface="Wingdings" panose="05000000000000000000" pitchFamily="2" charset="2"/>
              <a:buNone/>
              <a:defRPr sz="1200" b="0">
                <a:solidFill>
                  <a:schemeClr val="tx1"/>
                </a:solidFill>
                <a:latin typeface="+mn-lt"/>
              </a:defRPr>
            </a:lvl1pPr>
            <a:lvl2pPr marL="573060" indent="-231764">
              <a:buClr>
                <a:schemeClr val="tx2"/>
              </a:buClr>
              <a:buFont typeface="Verdana" panose="020B0604030504040204" pitchFamily="34" charset="0"/>
              <a:buNone/>
              <a:tabLst/>
              <a:defRPr sz="2000">
                <a:solidFill>
                  <a:schemeClr val="tx1"/>
                </a:solidFill>
                <a:latin typeface="+mn-lt"/>
              </a:defRPr>
            </a:lvl2pPr>
            <a:lvl3pPr marL="914354" indent="-233351">
              <a:buClr>
                <a:schemeClr val="tx2"/>
              </a:buClr>
              <a:buFont typeface="Wingdings" panose="05000000000000000000" pitchFamily="2" charset="2"/>
              <a:buNone/>
              <a:tabLst/>
              <a:defRPr sz="1800">
                <a:solidFill>
                  <a:schemeClr val="tx1"/>
                </a:solidFill>
                <a:latin typeface="+mn-lt"/>
              </a:defRPr>
            </a:lvl3pPr>
            <a:lvl4pPr marL="0" indent="0" algn="just">
              <a:spcBef>
                <a:spcPts val="0"/>
              </a:spcBef>
              <a:spcAft>
                <a:spcPts val="1200"/>
              </a:spcAft>
              <a:buClr>
                <a:schemeClr val="tx2"/>
              </a:buClr>
              <a:buFont typeface="Verdana" panose="020B0604030504040204" pitchFamily="34" charset="0"/>
              <a:buNone/>
              <a:defRPr sz="1200" b="0">
                <a:solidFill>
                  <a:schemeClr val="tx1"/>
                </a:solidFill>
                <a:latin typeface="+mn-lt"/>
              </a:defRPr>
            </a:lvl4pPr>
            <a:lvl5pPr marL="1374706" indent="-228589">
              <a:defRPr sz="1000">
                <a:solidFill>
                  <a:srgbClr val="4D4E54"/>
                </a:solidFill>
                <a:latin typeface="Verdana" pitchFamily="34" charset="0"/>
              </a:defRPr>
            </a:lvl5pPr>
          </a:lstStyle>
          <a:p>
            <a:pPr lvl="0"/>
            <a:r>
              <a:rPr lang="en-US" dirty="0"/>
              <a:t>Click to edit Disclosure Text</a:t>
            </a:r>
          </a:p>
          <a:p>
            <a:pPr lvl="3"/>
            <a:endParaRPr lang="en-US" dirty="0"/>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4" name="Slide Number Placeholder 5">
            <a:extLst>
              <a:ext uri="{FF2B5EF4-FFF2-40B4-BE49-F238E27FC236}">
                <a16:creationId xmlns:a16="http://schemas.microsoft.com/office/drawing/2014/main" id="{6520CD97-FF8D-4C09-B521-7D5138896A97}"/>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675819607"/>
      </p:ext>
    </p:extLst>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EPC Closin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F97163-5997-4E22-B543-CD0C4AA6B5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1"/>
            <a:ext cx="9144000" cy="6400801"/>
          </a:xfrm>
          <a:prstGeom prst="rect">
            <a:avLst/>
          </a:prstGeom>
        </p:spPr>
      </p:pic>
      <p:sp>
        <p:nvSpPr>
          <p:cNvPr id="12" name="Rectangle 11">
            <a:extLst>
              <a:ext uri="{FF2B5EF4-FFF2-40B4-BE49-F238E27FC236}">
                <a16:creationId xmlns:a16="http://schemas.microsoft.com/office/drawing/2014/main" id="{1FE396DD-6D43-469E-AAA3-BDD9A47A715D}"/>
              </a:ext>
            </a:extLst>
          </p:cNvPr>
          <p:cNvSpPr/>
          <p:nvPr userDrawn="1"/>
        </p:nvSpPr>
        <p:spPr>
          <a:xfrm>
            <a:off x="0" y="0"/>
            <a:ext cx="9144000" cy="64008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p:cNvSpPr>
            <a:spLocks noGrp="1"/>
          </p:cNvSpPr>
          <p:nvPr>
            <p:ph type="title" hasCustomPrompt="1"/>
          </p:nvPr>
        </p:nvSpPr>
        <p:spPr>
          <a:xfrm>
            <a:off x="1108787" y="535409"/>
            <a:ext cx="6926427" cy="2781299"/>
          </a:xfrm>
          <a:prstGeom prst="rect">
            <a:avLst/>
          </a:prstGeom>
        </p:spPr>
        <p:txBody>
          <a:bodyPr anchor="b">
            <a:noAutofit/>
          </a:bodyPr>
          <a:lstStyle>
            <a:lvl1pPr algn="ctr">
              <a:lnSpc>
                <a:spcPts val="3800"/>
              </a:lnSpc>
              <a:spcBef>
                <a:spcPts val="0"/>
              </a:spcBef>
              <a:defRPr sz="3600" b="1" cap="all" baseline="0">
                <a:solidFill>
                  <a:schemeClr val="accent2"/>
                </a:solidFill>
              </a:defRPr>
            </a:lvl1pPr>
          </a:lstStyle>
          <a:p>
            <a:r>
              <a:rPr lang="en-US" dirty="0"/>
              <a:t>Click to edit DIVIDER title</a:t>
            </a:r>
          </a:p>
        </p:txBody>
      </p:sp>
      <p:sp>
        <p:nvSpPr>
          <p:cNvPr id="3" name="Text Placeholder 2">
            <a:extLst>
              <a:ext uri="{FF2B5EF4-FFF2-40B4-BE49-F238E27FC236}">
                <a16:creationId xmlns:a16="http://schemas.microsoft.com/office/drawing/2014/main" id="{1B765BFA-5C89-4880-B780-6097B32AF20C}"/>
              </a:ext>
            </a:extLst>
          </p:cNvPr>
          <p:cNvSpPr>
            <a:spLocks noGrp="1"/>
          </p:cNvSpPr>
          <p:nvPr>
            <p:ph type="body" sz="quarter" idx="10" hasCustomPrompt="1"/>
          </p:nvPr>
        </p:nvSpPr>
        <p:spPr>
          <a:xfrm>
            <a:off x="1108787" y="3412957"/>
            <a:ext cx="6926427" cy="1175086"/>
          </a:xfrm>
          <a:prstGeom prst="rect">
            <a:avLst/>
          </a:prstGeom>
        </p:spPr>
        <p:txBody>
          <a:bodyPr lIns="0">
            <a:noAutofit/>
          </a:bodyPr>
          <a:lstStyle>
            <a:lvl1pPr marL="0" indent="0" algn="ctr">
              <a:buNone/>
              <a:defRPr sz="2400" b="0">
                <a:solidFill>
                  <a:schemeClr val="bg1"/>
                </a:solidFill>
              </a:defRPr>
            </a:lvl1pPr>
            <a:lvl2pPr>
              <a:buNone/>
              <a:defRPr/>
            </a:lvl2pPr>
            <a:lvl3pPr>
              <a:buNone/>
              <a:defRPr/>
            </a:lvl3pPr>
            <a:lvl4pPr>
              <a:buNone/>
              <a:defRPr/>
            </a:lvl4pPr>
            <a:lvl5pPr>
              <a:buNone/>
              <a:defRPr/>
            </a:lvl5pPr>
          </a:lstStyle>
          <a:p>
            <a:pPr lvl="0"/>
            <a:r>
              <a:rPr lang="en-US" dirty="0"/>
              <a:t>Click to edit divider subtitle</a:t>
            </a:r>
          </a:p>
        </p:txBody>
      </p:sp>
      <p:pic>
        <p:nvPicPr>
          <p:cNvPr id="14" name="Picture 13">
            <a:extLst>
              <a:ext uri="{FF2B5EF4-FFF2-40B4-BE49-F238E27FC236}">
                <a16:creationId xmlns:a16="http://schemas.microsoft.com/office/drawing/2014/main" id="{6E97B88F-3418-485C-A807-1C885ECC6C48}"/>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0426" y="6136096"/>
            <a:ext cx="583362" cy="512484"/>
          </a:xfrm>
          <a:prstGeom prst="rect">
            <a:avLst/>
          </a:prstGeom>
        </p:spPr>
      </p:pic>
      <p:sp>
        <p:nvSpPr>
          <p:cNvPr id="9" name="TextBox 8">
            <a:extLst>
              <a:ext uri="{FF2B5EF4-FFF2-40B4-BE49-F238E27FC236}">
                <a16:creationId xmlns:a16="http://schemas.microsoft.com/office/drawing/2014/main" id="{C0F95417-C83B-4365-A6D5-297C83B017E9}"/>
              </a:ext>
            </a:extLst>
          </p:cNvPr>
          <p:cNvSpPr txBox="1"/>
          <p:nvPr userDrawn="1"/>
        </p:nvSpPr>
        <p:spPr>
          <a:xfrm>
            <a:off x="659752" y="6573184"/>
            <a:ext cx="7824497" cy="138904"/>
          </a:xfrm>
          <a:prstGeom prst="rect">
            <a:avLst/>
          </a:prstGeom>
          <a:noFill/>
        </p:spPr>
        <p:txBody>
          <a:bodyPr wrap="none" tIns="0" bIns="0" rtlCol="0" anchor="b">
            <a:noAutofit/>
          </a:bodyPr>
          <a:lstStyle/>
          <a:p>
            <a:pPr algn="ctr">
              <a:spcAft>
                <a:spcPts val="0"/>
              </a:spcAft>
            </a:pPr>
            <a:r>
              <a:rPr lang="en-US" sz="900" b="0" i="0" u="none" strike="noStrike" spc="280" baseline="0" dirty="0">
                <a:solidFill>
                  <a:schemeClr val="tx1">
                    <a:lumMod val="60000"/>
                    <a:lumOff val="40000"/>
                  </a:schemeClr>
                </a:solidFill>
                <a:latin typeface="Univers Light" panose="020B0403020202020204" pitchFamily="34" charset="0"/>
              </a:rPr>
              <a:t>PROPRIETARY &amp; CONFIDENTIAL</a:t>
            </a:r>
          </a:p>
        </p:txBody>
      </p:sp>
    </p:spTree>
    <p:extLst>
      <p:ext uri="{BB962C8B-B14F-4D97-AF65-F5344CB8AC3E}">
        <p14:creationId xmlns:p14="http://schemas.microsoft.com/office/powerpoint/2010/main" val="2456869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NEPC Divider Page">
    <p:spTree>
      <p:nvGrpSpPr>
        <p:cNvPr id="1" name=""/>
        <p:cNvGrpSpPr/>
        <p:nvPr/>
      </p:nvGrpSpPr>
      <p:grpSpPr>
        <a:xfrm>
          <a:off x="0" y="0"/>
          <a:ext cx="0" cy="0"/>
          <a:chOff x="0" y="0"/>
          <a:chExt cx="0" cy="0"/>
        </a:xfrm>
      </p:grpSpPr>
      <p:sp>
        <p:nvSpPr>
          <p:cNvPr id="17" name="Rectangle 16"/>
          <p:cNvSpPr/>
          <p:nvPr userDrawn="1"/>
        </p:nvSpPr>
        <p:spPr>
          <a:xfrm>
            <a:off x="0" y="1472899"/>
            <a:ext cx="9144000" cy="343135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345720" y="5729917"/>
            <a:ext cx="2030691" cy="379591"/>
          </a:xfrm>
          <a:prstGeom prst="rect">
            <a:avLst/>
          </a:prstGeom>
          <a:noFill/>
        </p:spPr>
        <p:txBody>
          <a:bodyPr wrap="square" rtlCol="0">
            <a:spAutoFit/>
          </a:bodyPr>
          <a:lstStyle/>
          <a:p>
            <a:r>
              <a:rPr lang="en-US" sz="2800" baseline="3000" dirty="0">
                <a:solidFill>
                  <a:srgbClr val="002060"/>
                </a:solidFill>
                <a:latin typeface="Verdana" panose="020B0604030504040204" pitchFamily="34" charset="0"/>
                <a:ea typeface="Verdana" panose="020B0604030504040204" pitchFamily="34" charset="0"/>
                <a:cs typeface="Verdana" panose="020B0604030504040204" pitchFamily="34" charset="0"/>
              </a:rPr>
              <a:t>NEPC, LLC</a:t>
            </a:r>
            <a:endParaRPr lang="en-US" sz="2800" baseline="3000" dirty="0">
              <a:solidFill>
                <a:srgbClr val="002060"/>
              </a:solidFill>
              <a:latin typeface="Verdana" panose="020B0604030504040204" pitchFamily="34" charset="0"/>
            </a:endParaRPr>
          </a:p>
        </p:txBody>
      </p:sp>
      <p:cxnSp>
        <p:nvCxnSpPr>
          <p:cNvPr id="15" name="Straight Connector 14"/>
          <p:cNvCxnSpPr>
            <a:cxnSpLocks/>
          </p:cNvCxnSpPr>
          <p:nvPr userDrawn="1"/>
        </p:nvCxnSpPr>
        <p:spPr>
          <a:xfrm flipH="1">
            <a:off x="1753386" y="5920509"/>
            <a:ext cx="7390614"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9525" y="1472899"/>
            <a:ext cx="9144000" cy="3431357"/>
            <a:chOff x="0" y="1472899"/>
            <a:chExt cx="9172281" cy="3431357"/>
          </a:xfrm>
        </p:grpSpPr>
        <p:cxnSp>
          <p:nvCxnSpPr>
            <p:cNvPr id="20" name="Straight Connector 19"/>
            <p:cNvCxnSpPr>
              <a:cxnSpLocks/>
            </p:cNvCxnSpPr>
            <p:nvPr/>
          </p:nvCxnSpPr>
          <p:spPr>
            <a:xfrm>
              <a:off x="0" y="4904256"/>
              <a:ext cx="9172281" cy="0"/>
            </a:xfrm>
            <a:prstGeom prst="line">
              <a:avLst/>
            </a:prstGeom>
            <a:ln w="50800">
              <a:solidFill>
                <a:srgbClr val="D8D8D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0" y="1472899"/>
              <a:ext cx="9172281" cy="0"/>
            </a:xfrm>
            <a:prstGeom prst="line">
              <a:avLst/>
            </a:prstGeom>
            <a:ln w="50800">
              <a:solidFill>
                <a:srgbClr val="D8D8D8"/>
              </a:solidFill>
            </a:ln>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1600200" y="1504950"/>
            <a:ext cx="5867400" cy="3380256"/>
          </a:xfrm>
          <a:prstGeom prst="rect">
            <a:avLst/>
          </a:prstGeom>
        </p:spPr>
        <p:txBody>
          <a:bodyPr anchor="ctr"/>
          <a:lstStyle>
            <a:lvl1pPr algn="ctr">
              <a:spcBef>
                <a:spcPts val="0"/>
              </a:spcBef>
              <a:defRPr sz="4000" b="1"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11552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EPC main content 4 quadra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690" y="838200"/>
            <a:ext cx="3733800" cy="2514600"/>
          </a:xfrm>
          <a:prstGeom prst="rect">
            <a:avLst/>
          </a:prstGeom>
        </p:spPr>
        <p:txBody>
          <a:bodyPr>
            <a:noAutofit/>
          </a:bodyPr>
          <a:lstStyle>
            <a:lvl1pPr>
              <a:defRPr sz="1400" b="1">
                <a:solidFill>
                  <a:srgbClr val="002060"/>
                </a:solidFill>
                <a:latin typeface="Verdana" pitchFamily="34" charset="0"/>
              </a:defRPr>
            </a:lvl1pPr>
            <a:lvl2pPr>
              <a:defRPr sz="1200">
                <a:solidFill>
                  <a:srgbClr val="4D4E54"/>
                </a:solidFill>
                <a:latin typeface="Verdana" pitchFamily="34" charset="0"/>
              </a:defRPr>
            </a:lvl2pPr>
            <a:lvl3pPr>
              <a:defRPr sz="1100">
                <a:solidFill>
                  <a:srgbClr val="4D4E54"/>
                </a:solidFill>
                <a:latin typeface="Verdana" pitchFamily="34" charset="0"/>
              </a:defRPr>
            </a:lvl3pPr>
            <a:lvl4pPr>
              <a:defRPr sz="900">
                <a:solidFill>
                  <a:srgbClr val="4D4E54"/>
                </a:solidFill>
                <a:latin typeface="Verdana" pitchFamily="34" charset="0"/>
              </a:defRPr>
            </a:lvl4pPr>
            <a:lvl5pPr>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2"/>
          <p:cNvSpPr>
            <a:spLocks noGrp="1"/>
          </p:cNvSpPr>
          <p:nvPr>
            <p:ph idx="10"/>
          </p:nvPr>
        </p:nvSpPr>
        <p:spPr>
          <a:xfrm>
            <a:off x="4644890" y="838200"/>
            <a:ext cx="3733800" cy="2514600"/>
          </a:xfrm>
          <a:prstGeom prst="rect">
            <a:avLst/>
          </a:prstGeom>
        </p:spPr>
        <p:txBody>
          <a:bodyPr>
            <a:noAutofit/>
          </a:bodyPr>
          <a:lstStyle>
            <a:lvl1pPr>
              <a:defRPr sz="1400" b="1">
                <a:solidFill>
                  <a:srgbClr val="002060"/>
                </a:solidFill>
                <a:latin typeface="Verdana" pitchFamily="34" charset="0"/>
              </a:defRPr>
            </a:lvl1pPr>
            <a:lvl2pPr>
              <a:defRPr sz="1200">
                <a:solidFill>
                  <a:srgbClr val="4D4E54"/>
                </a:solidFill>
                <a:latin typeface="Verdana" pitchFamily="34" charset="0"/>
              </a:defRPr>
            </a:lvl2pPr>
            <a:lvl3pPr>
              <a:defRPr sz="1100">
                <a:solidFill>
                  <a:srgbClr val="4D4E54"/>
                </a:solidFill>
                <a:latin typeface="Verdana" pitchFamily="34" charset="0"/>
              </a:defRPr>
            </a:lvl3pPr>
            <a:lvl4pPr>
              <a:defRPr sz="900">
                <a:solidFill>
                  <a:srgbClr val="4D4E54"/>
                </a:solidFill>
                <a:latin typeface="Verdana" pitchFamily="34" charset="0"/>
              </a:defRPr>
            </a:lvl4pPr>
            <a:lvl5pPr>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2"/>
          </p:nvPr>
        </p:nvSpPr>
        <p:spPr>
          <a:xfrm>
            <a:off x="758690" y="3581400"/>
            <a:ext cx="3733800" cy="2514600"/>
          </a:xfrm>
          <a:prstGeom prst="rect">
            <a:avLst/>
          </a:prstGeom>
        </p:spPr>
        <p:txBody>
          <a:bodyPr>
            <a:noAutofit/>
          </a:bodyPr>
          <a:lstStyle>
            <a:lvl1pPr>
              <a:defRPr sz="1400" b="1">
                <a:solidFill>
                  <a:srgbClr val="002060"/>
                </a:solidFill>
                <a:latin typeface="Verdana" pitchFamily="34" charset="0"/>
              </a:defRPr>
            </a:lvl1pPr>
            <a:lvl2pPr>
              <a:defRPr sz="1200">
                <a:solidFill>
                  <a:srgbClr val="4D4E54"/>
                </a:solidFill>
                <a:latin typeface="Verdana" pitchFamily="34" charset="0"/>
              </a:defRPr>
            </a:lvl2pPr>
            <a:lvl3pPr>
              <a:defRPr sz="1100">
                <a:solidFill>
                  <a:srgbClr val="4D4E54"/>
                </a:solidFill>
                <a:latin typeface="Verdana" pitchFamily="34" charset="0"/>
              </a:defRPr>
            </a:lvl3pPr>
            <a:lvl4pPr>
              <a:defRPr sz="900">
                <a:solidFill>
                  <a:srgbClr val="4D4E54"/>
                </a:solidFill>
                <a:latin typeface="Verdana" pitchFamily="34" charset="0"/>
              </a:defRPr>
            </a:lvl4pPr>
            <a:lvl5pPr>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644890" y="3581400"/>
            <a:ext cx="3733800" cy="2514600"/>
          </a:xfrm>
          <a:prstGeom prst="rect">
            <a:avLst/>
          </a:prstGeom>
        </p:spPr>
        <p:txBody>
          <a:bodyPr>
            <a:noAutofit/>
          </a:bodyPr>
          <a:lstStyle>
            <a:lvl1pPr>
              <a:defRPr sz="1400" b="1">
                <a:solidFill>
                  <a:srgbClr val="002060"/>
                </a:solidFill>
                <a:latin typeface="Verdana" pitchFamily="34" charset="0"/>
              </a:defRPr>
            </a:lvl1pPr>
            <a:lvl2pPr>
              <a:defRPr sz="1200">
                <a:solidFill>
                  <a:srgbClr val="4D4E54"/>
                </a:solidFill>
                <a:latin typeface="Verdana" pitchFamily="34" charset="0"/>
              </a:defRPr>
            </a:lvl2pPr>
            <a:lvl3pPr>
              <a:defRPr sz="1100">
                <a:solidFill>
                  <a:srgbClr val="4D4E54"/>
                </a:solidFill>
                <a:latin typeface="Verdana" pitchFamily="34" charset="0"/>
              </a:defRPr>
            </a:lvl3pPr>
            <a:lvl4pPr>
              <a:defRPr sz="900">
                <a:solidFill>
                  <a:srgbClr val="4D4E54"/>
                </a:solidFill>
                <a:latin typeface="Verdana" pitchFamily="34" charset="0"/>
              </a:defRPr>
            </a:lvl4pPr>
            <a:lvl5pPr>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362597" y="104775"/>
            <a:ext cx="8229600" cy="428626"/>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2400" b="1" cap="all" baseline="0">
                <a:solidFill>
                  <a:srgbClr val="4D4E54"/>
                </a:solidFill>
              </a:defRPr>
            </a:lvl1pPr>
          </a:lstStyle>
          <a:p>
            <a:r>
              <a:rPr lang="en-US" dirty="0"/>
              <a:t>CLICK TO EDIT MASTER TITLE STYLE</a:t>
            </a:r>
          </a:p>
        </p:txBody>
      </p:sp>
      <p:sp>
        <p:nvSpPr>
          <p:cNvPr id="6" name="Slide Number Placeholder 5"/>
          <p:cNvSpPr>
            <a:spLocks noGrp="1"/>
          </p:cNvSpPr>
          <p:nvPr>
            <p:ph type="sldNum" sz="quarter" idx="16"/>
          </p:nvPr>
        </p:nvSpPr>
        <p:spPr/>
        <p:txBody>
          <a:bodyPr/>
          <a:lstStyle/>
          <a:p>
            <a:fld id="{B9F459C5-D201-49C9-A701-E5F8CEC6F7D4}" type="slidenum">
              <a:rPr lang="en-US" smtClean="0"/>
              <a:pPr/>
              <a:t>‹#›</a:t>
            </a:fld>
            <a:endParaRPr lang="en-US"/>
          </a:p>
        </p:txBody>
      </p:sp>
      <p:sp>
        <p:nvSpPr>
          <p:cNvPr id="10" name="Date Placeholder 4"/>
          <p:cNvSpPr>
            <a:spLocks noGrp="1"/>
          </p:cNvSpPr>
          <p:nvPr>
            <p:ph type="dt" sz="half" idx="2"/>
          </p:nvPr>
        </p:nvSpPr>
        <p:spPr>
          <a:xfrm>
            <a:off x="7078649" y="6567137"/>
            <a:ext cx="1676400" cy="230565"/>
          </a:xfrm>
          <a:prstGeom prst="rect">
            <a:avLst/>
          </a:prstGeom>
        </p:spPr>
        <p:txBody>
          <a:bodyPr/>
          <a:lstStyle>
            <a:lvl1pPr algn="r">
              <a:defRPr sz="800">
                <a:solidFill>
                  <a:srgbClr val="4D4E54"/>
                </a:solidFill>
              </a:defRPr>
            </a:lvl1pPr>
          </a:lstStyle>
          <a:p>
            <a:r>
              <a:rPr lang="en-US"/>
              <a:t>Customize Date with Header/Footer Tool</a:t>
            </a:r>
            <a:endParaRPr lang="en-US" dirty="0"/>
          </a:p>
        </p:txBody>
      </p:sp>
    </p:spTree>
    <p:extLst>
      <p:ext uri="{BB962C8B-B14F-4D97-AF65-F5344CB8AC3E}">
        <p14:creationId xmlns:p14="http://schemas.microsoft.com/office/powerpoint/2010/main" val="2192043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NEPC 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077200" cy="4419600"/>
          </a:xfrm>
          <a:prstGeom prst="rect">
            <a:avLst/>
          </a:prstGeom>
        </p:spPr>
        <p:txBody>
          <a:bodyPr lIns="0" rIns="0">
            <a:noAutofit/>
          </a:bodyPr>
          <a:lstStyle>
            <a:lvl1pPr marL="233351" indent="-233351">
              <a:spcBef>
                <a:spcPts val="1200"/>
              </a:spcBef>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8" name="Text Placeholder 10">
            <a:extLst>
              <a:ext uri="{FF2B5EF4-FFF2-40B4-BE49-F238E27FC236}">
                <a16:creationId xmlns:a16="http://schemas.microsoft.com/office/drawing/2014/main" id="{27A0CE57-9DF6-44AA-BF83-C76C2DB71271}"/>
              </a:ext>
            </a:extLst>
          </p:cNvPr>
          <p:cNvSpPr>
            <a:spLocks noGrp="1"/>
          </p:cNvSpPr>
          <p:nvPr>
            <p:ph type="body" sz="quarter" idx="12" hasCustomPrompt="1"/>
          </p:nvPr>
        </p:nvSpPr>
        <p:spPr>
          <a:xfrm>
            <a:off x="533400" y="826737"/>
            <a:ext cx="8077200" cy="468663"/>
          </a:xfrm>
          <a:prstGeom prst="rect">
            <a:avLst/>
          </a:prstGeom>
        </p:spPr>
        <p:txBody>
          <a:bodyPr lIns="0" tIns="0" rIns="0">
            <a:noAutofit/>
          </a:bodyPr>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
        <p:nvSpPr>
          <p:cNvPr id="6" name="Slide Number Placeholder 5">
            <a:extLst>
              <a:ext uri="{FF2B5EF4-FFF2-40B4-BE49-F238E27FC236}">
                <a16:creationId xmlns:a16="http://schemas.microsoft.com/office/drawing/2014/main" id="{79A58323-6C77-4B92-86E4-69A7BE06630A}"/>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
        <p:nvSpPr>
          <p:cNvPr id="11" name="Text Placeholder 5">
            <a:extLst>
              <a:ext uri="{FF2B5EF4-FFF2-40B4-BE49-F238E27FC236}">
                <a16:creationId xmlns:a16="http://schemas.microsoft.com/office/drawing/2014/main" id="{A63BE98E-C5ED-414F-9FD0-BB226F0489ED}"/>
              </a:ext>
            </a:extLst>
          </p:cNvPr>
          <p:cNvSpPr>
            <a:spLocks noGrp="1"/>
          </p:cNvSpPr>
          <p:nvPr>
            <p:ph type="body" sz="quarter" idx="26" hasCustomPrompt="1"/>
          </p:nvPr>
        </p:nvSpPr>
        <p:spPr>
          <a:xfrm>
            <a:off x="1143004" y="5873120"/>
            <a:ext cx="7467596" cy="429768"/>
          </a:xfrm>
          <a:prstGeom prst="rect">
            <a:avLst/>
          </a:prstGeom>
          <a:ln>
            <a:noFill/>
          </a:ln>
        </p:spPr>
        <p:txBody>
          <a:bodyPr lIns="0" tIns="0" rIns="0" bIns="0" anchor="b"/>
          <a:lstStyle>
            <a:lvl1pPr marL="0" indent="0">
              <a:buFontTx/>
              <a:buNone/>
              <a:defRPr lang="en-US" sz="800" dirty="0">
                <a:solidFill>
                  <a:schemeClr val="bg1">
                    <a:lumMod val="50000"/>
                  </a:schemeClr>
                </a:solidFill>
              </a:defRPr>
            </a:lvl1pPr>
          </a:lstStyle>
          <a:p>
            <a:pPr marL="342882" lvl="0" indent="-342882">
              <a:spcBef>
                <a:spcPts val="0"/>
              </a:spcBef>
            </a:pPr>
            <a:r>
              <a:rPr lang="en-US" dirty="0"/>
              <a:t>Source:</a:t>
            </a:r>
          </a:p>
        </p:txBody>
      </p:sp>
    </p:spTree>
    <p:extLst>
      <p:ext uri="{BB962C8B-B14F-4D97-AF65-F5344CB8AC3E}">
        <p14:creationId xmlns:p14="http://schemas.microsoft.com/office/powerpoint/2010/main" val="1544643514"/>
      </p:ext>
    </p:extLst>
  </p:cSld>
  <p:clrMapOvr>
    <a:masterClrMapping/>
  </p:clrMapOvr>
  <p:extLst>
    <p:ext uri="{DCECCB84-F9BA-43D5-87BE-67443E8EF086}">
      <p15:sldGuideLst xmlns:p15="http://schemas.microsoft.com/office/powerpoint/2012/main">
        <p15:guide id="1" orient="horz" pos="816">
          <p15:clr>
            <a:srgbClr val="FBAE40"/>
          </p15:clr>
        </p15:guide>
        <p15:guide id="2" orient="horz" pos="36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NEPC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52500"/>
            <a:ext cx="8077200" cy="4762500"/>
          </a:xfrm>
          <a:prstGeom prst="rect">
            <a:avLst/>
          </a:prstGeom>
        </p:spPr>
        <p:txBody>
          <a:bodyPr lIns="0" rIns="0">
            <a:noAutofit/>
          </a:bodyPr>
          <a:lstStyle>
            <a:lvl1pPr marL="233351" indent="-233351">
              <a:spcBef>
                <a:spcPts val="1200"/>
              </a:spcBef>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5" name="Slide Number Placeholder 5">
            <a:extLst>
              <a:ext uri="{FF2B5EF4-FFF2-40B4-BE49-F238E27FC236}">
                <a16:creationId xmlns:a16="http://schemas.microsoft.com/office/drawing/2014/main" id="{418A1FAA-D00A-4201-ADC4-606906C6ED8C}"/>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
        <p:nvSpPr>
          <p:cNvPr id="8" name="Text Placeholder 5">
            <a:extLst>
              <a:ext uri="{FF2B5EF4-FFF2-40B4-BE49-F238E27FC236}">
                <a16:creationId xmlns:a16="http://schemas.microsoft.com/office/drawing/2014/main" id="{669B4CBC-CC77-4A73-AB26-7781196D679F}"/>
              </a:ext>
            </a:extLst>
          </p:cNvPr>
          <p:cNvSpPr>
            <a:spLocks noGrp="1"/>
          </p:cNvSpPr>
          <p:nvPr>
            <p:ph type="body" sz="quarter" idx="26" hasCustomPrompt="1"/>
          </p:nvPr>
        </p:nvSpPr>
        <p:spPr>
          <a:xfrm>
            <a:off x="1143004" y="5873120"/>
            <a:ext cx="7467596" cy="429768"/>
          </a:xfrm>
          <a:prstGeom prst="rect">
            <a:avLst/>
          </a:prstGeom>
          <a:ln>
            <a:noFill/>
          </a:ln>
        </p:spPr>
        <p:txBody>
          <a:bodyPr lIns="0" tIns="0" rIns="0" bIns="0" anchor="b"/>
          <a:lstStyle>
            <a:lvl1pPr marL="0" indent="0">
              <a:buFontTx/>
              <a:buNone/>
              <a:defRPr lang="en-US" sz="800" dirty="0">
                <a:solidFill>
                  <a:schemeClr val="bg1">
                    <a:lumMod val="50000"/>
                  </a:schemeClr>
                </a:solidFill>
              </a:defRPr>
            </a:lvl1pPr>
          </a:lstStyle>
          <a:p>
            <a:pPr marL="342882" lvl="0" indent="-342882">
              <a:spcBef>
                <a:spcPts val="0"/>
              </a:spcBef>
            </a:pPr>
            <a:r>
              <a:rPr lang="en-US" dirty="0"/>
              <a:t>Source:</a:t>
            </a:r>
          </a:p>
        </p:txBody>
      </p:sp>
    </p:spTree>
    <p:extLst>
      <p:ext uri="{BB962C8B-B14F-4D97-AF65-F5344CB8AC3E}">
        <p14:creationId xmlns:p14="http://schemas.microsoft.com/office/powerpoint/2010/main" val="2403157727"/>
      </p:ext>
    </p:extLst>
  </p:cSld>
  <p:clrMapOvr>
    <a:masterClrMapping/>
  </p:clrMapOvr>
  <p:extLst>
    <p:ext uri="{DCECCB84-F9BA-43D5-87BE-67443E8EF086}">
      <p15:sldGuideLst xmlns:p15="http://schemas.microsoft.com/office/powerpoint/2012/main">
        <p15:guide id="1" orient="horz" pos="600">
          <p15:clr>
            <a:srgbClr val="FBAE40"/>
          </p15:clr>
        </p15:guide>
        <p15:guide id="2" orient="horz" pos="36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NEPC Two Colum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E705-9B34-4D88-816B-F26ED8202696}"/>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9" name="Content Placeholder 2">
            <a:extLst>
              <a:ext uri="{FF2B5EF4-FFF2-40B4-BE49-F238E27FC236}">
                <a16:creationId xmlns:a16="http://schemas.microsoft.com/office/drawing/2014/main" id="{4BF044F5-D800-40C1-8806-79E3B0FD1D60}"/>
              </a:ext>
            </a:extLst>
          </p:cNvPr>
          <p:cNvSpPr>
            <a:spLocks noGrp="1"/>
          </p:cNvSpPr>
          <p:nvPr>
            <p:ph idx="1"/>
          </p:nvPr>
        </p:nvSpPr>
        <p:spPr>
          <a:xfrm>
            <a:off x="533399" y="1295400"/>
            <a:ext cx="3920289" cy="4419600"/>
          </a:xfrm>
          <a:prstGeom prst="rect">
            <a:avLst/>
          </a:prstGeom>
        </p:spPr>
        <p:txBody>
          <a:bodyPr lIns="0" rIns="0">
            <a:no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86C6B33C-40C1-43F2-AD6D-FBF6AF425624}"/>
              </a:ext>
            </a:extLst>
          </p:cNvPr>
          <p:cNvSpPr>
            <a:spLocks noGrp="1"/>
          </p:cNvSpPr>
          <p:nvPr>
            <p:ph idx="13"/>
          </p:nvPr>
        </p:nvSpPr>
        <p:spPr>
          <a:xfrm>
            <a:off x="4690310" y="1295400"/>
            <a:ext cx="3920289" cy="4419600"/>
          </a:xfrm>
          <a:prstGeom prst="rect">
            <a:avLst/>
          </a:prstGeom>
        </p:spPr>
        <p:txBody>
          <a:bodyPr lIns="0" rIns="0">
            <a:no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09479030-C6CF-4D36-896D-ADA2F3E0AAF2}"/>
              </a:ext>
            </a:extLst>
          </p:cNvPr>
          <p:cNvSpPr>
            <a:spLocks noGrp="1"/>
          </p:cNvSpPr>
          <p:nvPr>
            <p:ph type="body" sz="quarter" idx="12" hasCustomPrompt="1"/>
          </p:nvPr>
        </p:nvSpPr>
        <p:spPr>
          <a:xfrm>
            <a:off x="533400" y="826737"/>
            <a:ext cx="8077200" cy="468663"/>
          </a:xfrm>
          <a:prstGeom prst="rect">
            <a:avLst/>
          </a:prstGeom>
        </p:spPr>
        <p:txBody>
          <a:bodyPr lIns="0" tIns="0" rIns="0">
            <a:noAutofit/>
          </a:bodyPr>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
        <p:nvSpPr>
          <p:cNvPr id="7" name="Slide Number Placeholder 5">
            <a:extLst>
              <a:ext uri="{FF2B5EF4-FFF2-40B4-BE49-F238E27FC236}">
                <a16:creationId xmlns:a16="http://schemas.microsoft.com/office/drawing/2014/main" id="{C847E709-9F2A-48CB-B3CD-0BA3F2F8B20D}"/>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
        <p:nvSpPr>
          <p:cNvPr id="13" name="Text Placeholder 5">
            <a:extLst>
              <a:ext uri="{FF2B5EF4-FFF2-40B4-BE49-F238E27FC236}">
                <a16:creationId xmlns:a16="http://schemas.microsoft.com/office/drawing/2014/main" id="{0A5BBC93-4377-48F0-8734-9DA745B2CD01}"/>
              </a:ext>
            </a:extLst>
          </p:cNvPr>
          <p:cNvSpPr>
            <a:spLocks noGrp="1"/>
          </p:cNvSpPr>
          <p:nvPr>
            <p:ph type="body" sz="quarter" idx="26" hasCustomPrompt="1"/>
          </p:nvPr>
        </p:nvSpPr>
        <p:spPr>
          <a:xfrm>
            <a:off x="1143004" y="5873120"/>
            <a:ext cx="7467596" cy="429768"/>
          </a:xfrm>
          <a:prstGeom prst="rect">
            <a:avLst/>
          </a:prstGeom>
          <a:ln>
            <a:noFill/>
          </a:ln>
        </p:spPr>
        <p:txBody>
          <a:bodyPr lIns="0" tIns="0" rIns="0" bIns="0" anchor="b"/>
          <a:lstStyle>
            <a:lvl1pPr marL="0" indent="0">
              <a:buFontTx/>
              <a:buNone/>
              <a:defRPr lang="en-US" sz="800" dirty="0">
                <a:solidFill>
                  <a:schemeClr val="bg1">
                    <a:lumMod val="50000"/>
                  </a:schemeClr>
                </a:solidFill>
              </a:defRPr>
            </a:lvl1pPr>
          </a:lstStyle>
          <a:p>
            <a:pPr marL="342882" lvl="0" indent="-342882">
              <a:spcBef>
                <a:spcPts val="0"/>
              </a:spcBef>
            </a:pPr>
            <a:r>
              <a:rPr lang="en-US" dirty="0"/>
              <a:t>Source:</a:t>
            </a:r>
          </a:p>
        </p:txBody>
      </p:sp>
    </p:spTree>
    <p:extLst>
      <p:ext uri="{BB962C8B-B14F-4D97-AF65-F5344CB8AC3E}">
        <p14:creationId xmlns:p14="http://schemas.microsoft.com/office/powerpoint/2010/main" val="3811416206"/>
      </p:ext>
    </p:extLst>
  </p:cSld>
  <p:clrMapOvr>
    <a:masterClrMapping/>
  </p:clrMapOvr>
  <p:extLst>
    <p:ext uri="{DCECCB84-F9BA-43D5-87BE-67443E8EF086}">
      <p15:sldGuideLst xmlns:p15="http://schemas.microsoft.com/office/powerpoint/2012/main">
        <p15:guide id="1" orient="horz" pos="816">
          <p15:clr>
            <a:srgbClr val="FBAE40"/>
          </p15:clr>
        </p15:guide>
        <p15:guide id="2" orient="horz" pos="36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NEPC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E705-9B34-4D88-816B-F26ED8202696}"/>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9" name="Content Placeholder 2">
            <a:extLst>
              <a:ext uri="{FF2B5EF4-FFF2-40B4-BE49-F238E27FC236}">
                <a16:creationId xmlns:a16="http://schemas.microsoft.com/office/drawing/2014/main" id="{4BF044F5-D800-40C1-8806-79E3B0FD1D60}"/>
              </a:ext>
            </a:extLst>
          </p:cNvPr>
          <p:cNvSpPr>
            <a:spLocks noGrp="1"/>
          </p:cNvSpPr>
          <p:nvPr>
            <p:ph idx="1"/>
          </p:nvPr>
        </p:nvSpPr>
        <p:spPr>
          <a:xfrm>
            <a:off x="533399" y="952500"/>
            <a:ext cx="3920289" cy="4762500"/>
          </a:xfrm>
          <a:prstGeom prst="rect">
            <a:avLst/>
          </a:prstGeom>
        </p:spPr>
        <p:txBody>
          <a:bodyPr lIns="0" rIns="0">
            <a:no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86C6B33C-40C1-43F2-AD6D-FBF6AF425624}"/>
              </a:ext>
            </a:extLst>
          </p:cNvPr>
          <p:cNvSpPr>
            <a:spLocks noGrp="1"/>
          </p:cNvSpPr>
          <p:nvPr>
            <p:ph idx="13"/>
          </p:nvPr>
        </p:nvSpPr>
        <p:spPr>
          <a:xfrm>
            <a:off x="4690310" y="952500"/>
            <a:ext cx="3920289" cy="4762500"/>
          </a:xfrm>
          <a:prstGeom prst="rect">
            <a:avLst/>
          </a:prstGeom>
        </p:spPr>
        <p:txBody>
          <a:bodyPr lIns="0" rIns="0">
            <a:no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7EDD876C-B32C-45E1-8DE4-2667DBF95EE0}"/>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
        <p:nvSpPr>
          <p:cNvPr id="12" name="Text Placeholder 5">
            <a:extLst>
              <a:ext uri="{FF2B5EF4-FFF2-40B4-BE49-F238E27FC236}">
                <a16:creationId xmlns:a16="http://schemas.microsoft.com/office/drawing/2014/main" id="{FD515C2F-7DD1-40E4-AE04-220B8CA8A999}"/>
              </a:ext>
            </a:extLst>
          </p:cNvPr>
          <p:cNvSpPr>
            <a:spLocks noGrp="1"/>
          </p:cNvSpPr>
          <p:nvPr>
            <p:ph type="body" sz="quarter" idx="26" hasCustomPrompt="1"/>
          </p:nvPr>
        </p:nvSpPr>
        <p:spPr>
          <a:xfrm>
            <a:off x="1143004" y="5873120"/>
            <a:ext cx="7467596" cy="429768"/>
          </a:xfrm>
          <a:prstGeom prst="rect">
            <a:avLst/>
          </a:prstGeom>
          <a:ln>
            <a:noFill/>
          </a:ln>
        </p:spPr>
        <p:txBody>
          <a:bodyPr lIns="0" tIns="0" rIns="0" bIns="0" anchor="b"/>
          <a:lstStyle>
            <a:lvl1pPr marL="0" indent="0">
              <a:buFontTx/>
              <a:buNone/>
              <a:defRPr lang="en-US" sz="800" dirty="0">
                <a:solidFill>
                  <a:schemeClr val="bg1">
                    <a:lumMod val="50000"/>
                  </a:schemeClr>
                </a:solidFill>
              </a:defRPr>
            </a:lvl1pPr>
          </a:lstStyle>
          <a:p>
            <a:pPr marL="342882" lvl="0" indent="-342882">
              <a:spcBef>
                <a:spcPts val="0"/>
              </a:spcBef>
            </a:pPr>
            <a:r>
              <a:rPr lang="en-US" dirty="0"/>
              <a:t>Source:</a:t>
            </a:r>
          </a:p>
        </p:txBody>
      </p:sp>
    </p:spTree>
    <p:extLst>
      <p:ext uri="{BB962C8B-B14F-4D97-AF65-F5344CB8AC3E}">
        <p14:creationId xmlns:p14="http://schemas.microsoft.com/office/powerpoint/2010/main" val="4208032343"/>
      </p:ext>
    </p:extLst>
  </p:cSld>
  <p:clrMapOvr>
    <a:masterClrMapping/>
  </p:clrMapOvr>
  <p:extLst>
    <p:ext uri="{DCECCB84-F9BA-43D5-87BE-67443E8EF086}">
      <p15:sldGuideLst xmlns:p15="http://schemas.microsoft.com/office/powerpoint/2012/main">
        <p15:guide id="1" orient="horz" pos="600">
          <p15:clr>
            <a:srgbClr val="FBAE40"/>
          </p15:clr>
        </p15:guide>
        <p15:guide id="2" orient="horz" pos="3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PC TOC with Page Number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BA8C40-5F27-42C3-8C8A-487C028C80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88"/>
            <a:ext cx="9144000" cy="6401287"/>
          </a:xfrm>
          <a:prstGeom prst="rect">
            <a:avLst/>
          </a:prstGeom>
        </p:spPr>
      </p:pic>
      <p:sp>
        <p:nvSpPr>
          <p:cNvPr id="20" name="Rectangle 19">
            <a:extLst>
              <a:ext uri="{FF2B5EF4-FFF2-40B4-BE49-F238E27FC236}">
                <a16:creationId xmlns:a16="http://schemas.microsoft.com/office/drawing/2014/main" id="{AEE8AEF7-D2DF-4EEF-B607-D044FA3079E6}"/>
              </a:ext>
            </a:extLst>
          </p:cNvPr>
          <p:cNvSpPr/>
          <p:nvPr userDrawn="1"/>
        </p:nvSpPr>
        <p:spPr>
          <a:xfrm>
            <a:off x="1" y="-1"/>
            <a:ext cx="9143999" cy="640080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itle 5">
            <a:extLst>
              <a:ext uri="{FF2B5EF4-FFF2-40B4-BE49-F238E27FC236}">
                <a16:creationId xmlns:a16="http://schemas.microsoft.com/office/drawing/2014/main" id="{88DD1DE6-8958-451E-906B-AC079CE4D4E1}"/>
              </a:ext>
            </a:extLst>
          </p:cNvPr>
          <p:cNvSpPr>
            <a:spLocks noGrp="1"/>
          </p:cNvSpPr>
          <p:nvPr>
            <p:ph type="title" hasCustomPrompt="1"/>
          </p:nvPr>
        </p:nvSpPr>
        <p:spPr>
          <a:xfrm>
            <a:off x="533400" y="323858"/>
            <a:ext cx="8077200" cy="816882"/>
          </a:xfrm>
          <a:prstGeom prst="rect">
            <a:avLst/>
          </a:prstGeom>
        </p:spPr>
        <p:txBody>
          <a:bodyPr anchor="b">
            <a:normAutofit/>
          </a:bodyPr>
          <a:lstStyle>
            <a:lvl1pPr algn="l">
              <a:lnSpc>
                <a:spcPts val="3400"/>
              </a:lnSpc>
              <a:spcBef>
                <a:spcPts val="0"/>
              </a:spcBef>
              <a:defRPr sz="3200" b="1" cap="all" baseline="0">
                <a:solidFill>
                  <a:schemeClr val="accent2"/>
                </a:solidFill>
              </a:defRPr>
            </a:lvl1pPr>
          </a:lstStyle>
          <a:p>
            <a:r>
              <a:rPr lang="en-US" dirty="0"/>
              <a:t>Click to edit AGENDA title</a:t>
            </a:r>
          </a:p>
        </p:txBody>
      </p:sp>
      <p:pic>
        <p:nvPicPr>
          <p:cNvPr id="14" name="Picture 13">
            <a:extLst>
              <a:ext uri="{FF2B5EF4-FFF2-40B4-BE49-F238E27FC236}">
                <a16:creationId xmlns:a16="http://schemas.microsoft.com/office/drawing/2014/main" id="{EB707B46-9011-4D85-8EFB-D6B4695BE329}"/>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0426" y="6136096"/>
            <a:ext cx="583362" cy="512484"/>
          </a:xfrm>
          <a:prstGeom prst="rect">
            <a:avLst/>
          </a:prstGeom>
        </p:spPr>
      </p:pic>
      <p:sp>
        <p:nvSpPr>
          <p:cNvPr id="10" name="TextBox 9">
            <a:extLst>
              <a:ext uri="{FF2B5EF4-FFF2-40B4-BE49-F238E27FC236}">
                <a16:creationId xmlns:a16="http://schemas.microsoft.com/office/drawing/2014/main" id="{6F2F5185-4F30-4876-BBC5-01DD87FA3976}"/>
              </a:ext>
            </a:extLst>
          </p:cNvPr>
          <p:cNvSpPr txBox="1"/>
          <p:nvPr userDrawn="1"/>
        </p:nvSpPr>
        <p:spPr>
          <a:xfrm>
            <a:off x="659755" y="6573184"/>
            <a:ext cx="7824497" cy="138904"/>
          </a:xfrm>
          <a:prstGeom prst="rect">
            <a:avLst/>
          </a:prstGeom>
          <a:noFill/>
        </p:spPr>
        <p:txBody>
          <a:bodyPr wrap="none" tIns="0" bIns="0" rtlCol="0" anchor="b">
            <a:noAutofit/>
          </a:bodyPr>
          <a:lstStyle/>
          <a:p>
            <a:pPr algn="ctr">
              <a:spcAft>
                <a:spcPts val="0"/>
              </a:spcAft>
            </a:pPr>
            <a:r>
              <a:rPr lang="en-US" sz="900" b="0" i="0" u="none" strike="noStrike" spc="280" baseline="0" dirty="0">
                <a:solidFill>
                  <a:schemeClr val="tx1">
                    <a:lumMod val="60000"/>
                    <a:lumOff val="40000"/>
                  </a:schemeClr>
                </a:solidFill>
                <a:latin typeface="Univers Light" panose="020B0403020202020204" pitchFamily="34" charset="0"/>
              </a:rPr>
              <a:t>PROPRIETARY &amp; CONFIDENTIAL</a:t>
            </a:r>
          </a:p>
        </p:txBody>
      </p:sp>
      <p:sp>
        <p:nvSpPr>
          <p:cNvPr id="11" name="Text Placeholder 24">
            <a:extLst>
              <a:ext uri="{FF2B5EF4-FFF2-40B4-BE49-F238E27FC236}">
                <a16:creationId xmlns:a16="http://schemas.microsoft.com/office/drawing/2014/main" id="{0C88D6EF-C6FB-4A4E-B83C-5A3699526E42}"/>
              </a:ext>
            </a:extLst>
          </p:cNvPr>
          <p:cNvSpPr>
            <a:spLocks noGrp="1"/>
          </p:cNvSpPr>
          <p:nvPr>
            <p:ph type="body" sz="quarter" idx="11" hasCustomPrompt="1"/>
          </p:nvPr>
        </p:nvSpPr>
        <p:spPr>
          <a:xfrm>
            <a:off x="533400" y="1313123"/>
            <a:ext cx="8077200" cy="4699862"/>
          </a:xfrm>
          <a:prstGeom prst="rect">
            <a:avLst/>
          </a:prstGeom>
        </p:spPr>
        <p:txBody>
          <a:bodyPr lIns="0" rIns="0"/>
          <a:lstStyle>
            <a:lvl1pPr algn="l" defTabSz="979488">
              <a:spcBef>
                <a:spcPts val="900"/>
              </a:spcBef>
              <a:spcAft>
                <a:spcPts val="0"/>
              </a:spcAft>
              <a:buFont typeface="Wingdings" panose="05000000000000000000" pitchFamily="2" charset="2"/>
              <a:buChar char="§"/>
              <a:tabLst>
                <a:tab pos="6400800" algn="l"/>
              </a:tabLst>
              <a:defRPr sz="1600" b="1">
                <a:solidFill>
                  <a:schemeClr val="bg1"/>
                </a:solidFill>
              </a:defRPr>
            </a:lvl1pPr>
            <a:lvl2pPr marL="742913" indent="-285737" defTabSz="1150938">
              <a:buFont typeface="Verdana" panose="020B0604030504040204" pitchFamily="34" charset="0"/>
              <a:buChar char="‒"/>
              <a:tabLst>
                <a:tab pos="7197725" algn="l"/>
              </a:tabLst>
              <a:defRPr sz="1600">
                <a:solidFill>
                  <a:schemeClr val="bg1"/>
                </a:solidFill>
              </a:defRPr>
            </a:lvl2pPr>
            <a:lvl3pPr>
              <a:buFont typeface="Wingdings" panose="05000000000000000000" pitchFamily="2" charset="2"/>
              <a:buChar char="§"/>
              <a:defRPr>
                <a:solidFill>
                  <a:schemeClr val="bg1"/>
                </a:solidFill>
              </a:defRPr>
            </a:lvl3pPr>
            <a:lvl4pPr>
              <a:buFont typeface="Wingdings" panose="05000000000000000000" pitchFamily="2" charset="2"/>
              <a:buChar char="§"/>
              <a:defRPr>
                <a:solidFill>
                  <a:schemeClr val="bg1"/>
                </a:solidFill>
              </a:defRPr>
            </a:lvl4pPr>
            <a:lvl5pPr>
              <a:buFont typeface="Wingdings" panose="05000000000000000000" pitchFamily="2" charset="2"/>
              <a:buChar char="§"/>
              <a:defRPr>
                <a:solidFill>
                  <a:schemeClr val="bg1"/>
                </a:solidFill>
              </a:defRPr>
            </a:lvl5pPr>
          </a:lstStyle>
          <a:p>
            <a:pPr lvl="0"/>
            <a:r>
              <a:rPr lang="en-US" dirty="0"/>
              <a:t>Tab One 	</a:t>
            </a:r>
          </a:p>
          <a:p>
            <a:pPr lvl="1"/>
            <a:r>
              <a:rPr lang="en-US" dirty="0"/>
              <a:t>Item One	XX	</a:t>
            </a:r>
          </a:p>
          <a:p>
            <a:pPr lvl="1"/>
            <a:r>
              <a:rPr lang="en-US" dirty="0"/>
              <a:t>Item Two	XX</a:t>
            </a:r>
          </a:p>
          <a:p>
            <a:pPr lvl="0"/>
            <a:r>
              <a:rPr lang="en-US" dirty="0"/>
              <a:t>Tab Two	</a:t>
            </a:r>
          </a:p>
          <a:p>
            <a:pPr lvl="1"/>
            <a:r>
              <a:rPr lang="en-US" dirty="0"/>
              <a:t>Item One	XX</a:t>
            </a:r>
          </a:p>
          <a:p>
            <a:pPr lvl="1"/>
            <a:r>
              <a:rPr lang="en-US" dirty="0"/>
              <a:t>Item Two	XX</a:t>
            </a:r>
          </a:p>
          <a:p>
            <a:pPr lvl="0"/>
            <a:r>
              <a:rPr lang="en-US" dirty="0"/>
              <a:t>Tab Three	</a:t>
            </a:r>
          </a:p>
          <a:p>
            <a:pPr lvl="1"/>
            <a:r>
              <a:rPr lang="en-US" dirty="0"/>
              <a:t>Item One	XX</a:t>
            </a:r>
          </a:p>
          <a:p>
            <a:pPr lvl="1"/>
            <a:r>
              <a:rPr lang="en-US" dirty="0"/>
              <a:t>Item Two	XX</a:t>
            </a:r>
          </a:p>
          <a:p>
            <a:pPr lvl="0"/>
            <a:r>
              <a:rPr lang="en-US" dirty="0"/>
              <a:t>Tab Four	</a:t>
            </a:r>
          </a:p>
          <a:p>
            <a:pPr lvl="1"/>
            <a:r>
              <a:rPr lang="en-US" dirty="0"/>
              <a:t>Item One	XX</a:t>
            </a:r>
          </a:p>
          <a:p>
            <a:pPr lvl="1"/>
            <a:r>
              <a:rPr lang="en-US" dirty="0"/>
              <a:t>Item Two	XX</a:t>
            </a:r>
          </a:p>
          <a:p>
            <a:pPr lvl="1"/>
            <a:r>
              <a:rPr lang="en-US" dirty="0"/>
              <a:t>Item Three	XX</a:t>
            </a:r>
          </a:p>
        </p:txBody>
      </p:sp>
    </p:spTree>
    <p:extLst>
      <p:ext uri="{BB962C8B-B14F-4D97-AF65-F5344CB8AC3E}">
        <p14:creationId xmlns:p14="http://schemas.microsoft.com/office/powerpoint/2010/main" val="37995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PC Divider P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4EF09-617C-4419-9155-47ED8619FE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00800"/>
          </a:xfrm>
          <a:prstGeom prst="rect">
            <a:avLst/>
          </a:prstGeom>
        </p:spPr>
      </p:pic>
      <p:sp>
        <p:nvSpPr>
          <p:cNvPr id="12" name="Rectangle 11">
            <a:extLst>
              <a:ext uri="{FF2B5EF4-FFF2-40B4-BE49-F238E27FC236}">
                <a16:creationId xmlns:a16="http://schemas.microsoft.com/office/drawing/2014/main" id="{1FE396DD-6D43-469E-AAA3-BDD9A47A715D}"/>
              </a:ext>
            </a:extLst>
          </p:cNvPr>
          <p:cNvSpPr/>
          <p:nvPr userDrawn="1"/>
        </p:nvSpPr>
        <p:spPr>
          <a:xfrm>
            <a:off x="4572000" y="-1"/>
            <a:ext cx="4572000" cy="640080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83DC56D6-4CDF-4912-80C4-D8B6AA41F577}"/>
              </a:ext>
            </a:extLst>
          </p:cNvPr>
          <p:cNvCxnSpPr>
            <a:cxnSpLocks/>
          </p:cNvCxnSpPr>
          <p:nvPr userDrawn="1"/>
        </p:nvCxnSpPr>
        <p:spPr>
          <a:xfrm flipV="1">
            <a:off x="4572000"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a:xfrm>
            <a:off x="5014912" y="323852"/>
            <a:ext cx="3595688" cy="2781299"/>
          </a:xfrm>
          <a:prstGeom prst="rect">
            <a:avLst/>
          </a:prstGeom>
        </p:spPr>
        <p:txBody>
          <a:bodyPr tIns="0" rIns="0" anchor="b">
            <a:noAutofit/>
          </a:bodyPr>
          <a:lstStyle>
            <a:lvl1pPr algn="l">
              <a:lnSpc>
                <a:spcPts val="3400"/>
              </a:lnSpc>
              <a:spcBef>
                <a:spcPts val="0"/>
              </a:spcBef>
              <a:defRPr sz="3200" b="1" cap="all" baseline="0">
                <a:solidFill>
                  <a:schemeClr val="accent2"/>
                </a:solidFill>
              </a:defRPr>
            </a:lvl1pPr>
          </a:lstStyle>
          <a:p>
            <a:r>
              <a:rPr lang="en-US" dirty="0"/>
              <a:t>CLICK TO EDIT DIVIDER TITLE</a:t>
            </a:r>
          </a:p>
        </p:txBody>
      </p:sp>
      <p:sp>
        <p:nvSpPr>
          <p:cNvPr id="3" name="Text Placeholder 2">
            <a:extLst>
              <a:ext uri="{FF2B5EF4-FFF2-40B4-BE49-F238E27FC236}">
                <a16:creationId xmlns:a16="http://schemas.microsoft.com/office/drawing/2014/main" id="{1B765BFA-5C89-4880-B780-6097B32AF20C}"/>
              </a:ext>
            </a:extLst>
          </p:cNvPr>
          <p:cNvSpPr>
            <a:spLocks noGrp="1"/>
          </p:cNvSpPr>
          <p:nvPr>
            <p:ph type="body" sz="quarter" idx="10" hasCustomPrompt="1"/>
          </p:nvPr>
        </p:nvSpPr>
        <p:spPr>
          <a:xfrm>
            <a:off x="5014912" y="3105157"/>
            <a:ext cx="3595688" cy="2185989"/>
          </a:xfrm>
          <a:prstGeom prst="rect">
            <a:avLst/>
          </a:prstGeom>
        </p:spPr>
        <p:txBody>
          <a:bodyPr lIns="0">
            <a:noAutofit/>
          </a:bodyPr>
          <a:lstStyle>
            <a:lvl1pPr marL="0" indent="0">
              <a:buNone/>
              <a:defRPr sz="2000" b="0">
                <a:solidFill>
                  <a:schemeClr val="bg1"/>
                </a:solidFill>
              </a:defRPr>
            </a:lvl1pPr>
            <a:lvl2pPr>
              <a:buNone/>
              <a:defRPr/>
            </a:lvl2pPr>
            <a:lvl3pPr>
              <a:buNone/>
              <a:defRPr/>
            </a:lvl3pPr>
            <a:lvl4pPr>
              <a:buNone/>
              <a:defRPr/>
            </a:lvl4pPr>
            <a:lvl5pPr>
              <a:buNone/>
              <a:defRPr/>
            </a:lvl5pPr>
          </a:lstStyle>
          <a:p>
            <a:pPr lvl="0"/>
            <a:r>
              <a:rPr lang="en-US" dirty="0"/>
              <a:t>Click to edit divider subtitle</a:t>
            </a:r>
          </a:p>
        </p:txBody>
      </p:sp>
      <p:pic>
        <p:nvPicPr>
          <p:cNvPr id="16" name="Picture 15">
            <a:extLst>
              <a:ext uri="{FF2B5EF4-FFF2-40B4-BE49-F238E27FC236}">
                <a16:creationId xmlns:a16="http://schemas.microsoft.com/office/drawing/2014/main" id="{EBCCAA2F-8641-4073-83F6-D5FB114BF74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0426" y="6136096"/>
            <a:ext cx="583362" cy="512484"/>
          </a:xfrm>
          <a:prstGeom prst="rect">
            <a:avLst/>
          </a:prstGeom>
        </p:spPr>
      </p:pic>
      <p:sp>
        <p:nvSpPr>
          <p:cNvPr id="10" name="TextBox 9">
            <a:extLst>
              <a:ext uri="{FF2B5EF4-FFF2-40B4-BE49-F238E27FC236}">
                <a16:creationId xmlns:a16="http://schemas.microsoft.com/office/drawing/2014/main" id="{04CD2DD9-D707-45E4-BEFF-48D17F8D12A4}"/>
              </a:ext>
            </a:extLst>
          </p:cNvPr>
          <p:cNvSpPr txBox="1"/>
          <p:nvPr userDrawn="1"/>
        </p:nvSpPr>
        <p:spPr>
          <a:xfrm>
            <a:off x="659752" y="6573184"/>
            <a:ext cx="7824497" cy="138904"/>
          </a:xfrm>
          <a:prstGeom prst="rect">
            <a:avLst/>
          </a:prstGeom>
          <a:noFill/>
        </p:spPr>
        <p:txBody>
          <a:bodyPr wrap="none" tIns="0" bIns="0" rtlCol="0" anchor="b">
            <a:noAutofit/>
          </a:bodyPr>
          <a:lstStyle/>
          <a:p>
            <a:pPr algn="ctr">
              <a:spcAft>
                <a:spcPts val="0"/>
              </a:spcAft>
            </a:pPr>
            <a:r>
              <a:rPr lang="en-US" sz="900" b="0" i="0" u="none" strike="noStrike" spc="280" baseline="0" dirty="0">
                <a:solidFill>
                  <a:schemeClr val="tx1">
                    <a:lumMod val="60000"/>
                    <a:lumOff val="40000"/>
                  </a:schemeClr>
                </a:solidFill>
                <a:latin typeface="Univers Light" panose="020B0403020202020204" pitchFamily="34" charset="0"/>
              </a:rPr>
              <a:t>PROPRIETARY &amp; CONFIDENTIAL</a:t>
            </a:r>
          </a:p>
        </p:txBody>
      </p:sp>
    </p:spTree>
    <p:extLst>
      <p:ext uri="{BB962C8B-B14F-4D97-AF65-F5344CB8AC3E}">
        <p14:creationId xmlns:p14="http://schemas.microsoft.com/office/powerpoint/2010/main" val="310750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PC Bio Slide (Fiv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B742374-938F-4A48-8AE3-72FF2AC7C9AE}"/>
              </a:ext>
            </a:extLst>
          </p:cNvPr>
          <p:cNvSpPr/>
          <p:nvPr userDrawn="1"/>
        </p:nvSpPr>
        <p:spPr>
          <a:xfrm>
            <a:off x="7110572"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a:extLst>
              <a:ext uri="{FF2B5EF4-FFF2-40B4-BE49-F238E27FC236}">
                <a16:creationId xmlns:a16="http://schemas.microsoft.com/office/drawing/2014/main" id="{BFE0627D-EEB0-4C3E-AB0F-040962E8E8AB}"/>
              </a:ext>
            </a:extLst>
          </p:cNvPr>
          <p:cNvSpPr/>
          <p:nvPr userDrawn="1"/>
        </p:nvSpPr>
        <p:spPr>
          <a:xfrm>
            <a:off x="5467637"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a:extLst>
              <a:ext uri="{FF2B5EF4-FFF2-40B4-BE49-F238E27FC236}">
                <a16:creationId xmlns:a16="http://schemas.microsoft.com/office/drawing/2014/main" id="{010F1FAD-74E6-4223-AB08-22CFE4DC08BF}"/>
              </a:ext>
            </a:extLst>
          </p:cNvPr>
          <p:cNvSpPr/>
          <p:nvPr userDrawn="1"/>
        </p:nvSpPr>
        <p:spPr>
          <a:xfrm>
            <a:off x="3824700"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a:extLst>
              <a:ext uri="{FF2B5EF4-FFF2-40B4-BE49-F238E27FC236}">
                <a16:creationId xmlns:a16="http://schemas.microsoft.com/office/drawing/2014/main" id="{ADDA7ED6-8BE0-45A5-B39E-AB721A9C501A}"/>
              </a:ext>
            </a:extLst>
          </p:cNvPr>
          <p:cNvSpPr/>
          <p:nvPr userDrawn="1"/>
        </p:nvSpPr>
        <p:spPr>
          <a:xfrm>
            <a:off x="2181763"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a:extLst>
              <a:ext uri="{FF2B5EF4-FFF2-40B4-BE49-F238E27FC236}">
                <a16:creationId xmlns:a16="http://schemas.microsoft.com/office/drawing/2014/main" id="{F1F38224-2A7A-4D41-843A-6F231AB7DCB4}"/>
              </a:ext>
            </a:extLst>
          </p:cNvPr>
          <p:cNvSpPr/>
          <p:nvPr userDrawn="1"/>
        </p:nvSpPr>
        <p:spPr>
          <a:xfrm>
            <a:off x="538826"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3" name="Picture Placeholder 2">
            <a:extLst>
              <a:ext uri="{FF2B5EF4-FFF2-40B4-BE49-F238E27FC236}">
                <a16:creationId xmlns:a16="http://schemas.microsoft.com/office/drawing/2014/main" id="{FFEA6C53-986F-4A8F-9944-E1BF227CAD57}"/>
              </a:ext>
            </a:extLst>
          </p:cNvPr>
          <p:cNvSpPr>
            <a:spLocks noGrp="1"/>
          </p:cNvSpPr>
          <p:nvPr>
            <p:ph type="pic" sz="quarter" idx="13" hasCustomPrompt="1"/>
          </p:nvPr>
        </p:nvSpPr>
        <p:spPr>
          <a:xfrm>
            <a:off x="549459"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7" name="Picture Placeholder 2">
            <a:extLst>
              <a:ext uri="{FF2B5EF4-FFF2-40B4-BE49-F238E27FC236}">
                <a16:creationId xmlns:a16="http://schemas.microsoft.com/office/drawing/2014/main" id="{0B5E1D40-F8A7-49AC-9B1B-0EFFD3B5F801}"/>
              </a:ext>
            </a:extLst>
          </p:cNvPr>
          <p:cNvSpPr>
            <a:spLocks noGrp="1"/>
          </p:cNvSpPr>
          <p:nvPr>
            <p:ph type="pic" sz="quarter" idx="14" hasCustomPrompt="1"/>
          </p:nvPr>
        </p:nvSpPr>
        <p:spPr>
          <a:xfrm>
            <a:off x="2192396"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8" name="Picture Placeholder 2">
            <a:extLst>
              <a:ext uri="{FF2B5EF4-FFF2-40B4-BE49-F238E27FC236}">
                <a16:creationId xmlns:a16="http://schemas.microsoft.com/office/drawing/2014/main" id="{EC1EF855-BA5A-4DDC-BDA9-21863E1A9848}"/>
              </a:ext>
            </a:extLst>
          </p:cNvPr>
          <p:cNvSpPr>
            <a:spLocks noGrp="1"/>
          </p:cNvSpPr>
          <p:nvPr>
            <p:ph type="pic" sz="quarter" idx="15" hasCustomPrompt="1"/>
          </p:nvPr>
        </p:nvSpPr>
        <p:spPr>
          <a:xfrm>
            <a:off x="3835333"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9" name="Picture Placeholder 2">
            <a:extLst>
              <a:ext uri="{FF2B5EF4-FFF2-40B4-BE49-F238E27FC236}">
                <a16:creationId xmlns:a16="http://schemas.microsoft.com/office/drawing/2014/main" id="{DCAABE40-0B3B-4523-868F-766923E2F03A}"/>
              </a:ext>
            </a:extLst>
          </p:cNvPr>
          <p:cNvSpPr>
            <a:spLocks noGrp="1"/>
          </p:cNvSpPr>
          <p:nvPr>
            <p:ph type="pic" sz="quarter" idx="16" hasCustomPrompt="1"/>
          </p:nvPr>
        </p:nvSpPr>
        <p:spPr>
          <a:xfrm>
            <a:off x="5478270"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10" name="Picture Placeholder 2">
            <a:extLst>
              <a:ext uri="{FF2B5EF4-FFF2-40B4-BE49-F238E27FC236}">
                <a16:creationId xmlns:a16="http://schemas.microsoft.com/office/drawing/2014/main" id="{63A65E3D-7EE2-47C5-B9FE-58672D0BACF5}"/>
              </a:ext>
            </a:extLst>
          </p:cNvPr>
          <p:cNvSpPr>
            <a:spLocks noGrp="1"/>
          </p:cNvSpPr>
          <p:nvPr>
            <p:ph type="pic" sz="quarter" idx="17" hasCustomPrompt="1"/>
          </p:nvPr>
        </p:nvSpPr>
        <p:spPr>
          <a:xfrm>
            <a:off x="7121205"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5" name="Text Placeholder 4">
            <a:extLst>
              <a:ext uri="{FF2B5EF4-FFF2-40B4-BE49-F238E27FC236}">
                <a16:creationId xmlns:a16="http://schemas.microsoft.com/office/drawing/2014/main" id="{EF698CAD-41C5-449D-B230-412B4914ADAF}"/>
              </a:ext>
            </a:extLst>
          </p:cNvPr>
          <p:cNvSpPr>
            <a:spLocks noGrp="1"/>
          </p:cNvSpPr>
          <p:nvPr>
            <p:ph type="body" sz="quarter" idx="18" hasCustomPrompt="1"/>
          </p:nvPr>
        </p:nvSpPr>
        <p:spPr>
          <a:xfrm>
            <a:off x="620111" y="2808840"/>
            <a:ext cx="1486906"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cxnSp>
        <p:nvCxnSpPr>
          <p:cNvPr id="14" name="Straight Connector 13">
            <a:extLst>
              <a:ext uri="{FF2B5EF4-FFF2-40B4-BE49-F238E27FC236}">
                <a16:creationId xmlns:a16="http://schemas.microsoft.com/office/drawing/2014/main" id="{D278964D-6FCF-46A1-BA59-DF45287F48F6}"/>
              </a:ext>
            </a:extLst>
          </p:cNvPr>
          <p:cNvCxnSpPr>
            <a:cxnSpLocks/>
          </p:cNvCxnSpPr>
          <p:nvPr userDrawn="1"/>
        </p:nvCxnSpPr>
        <p:spPr>
          <a:xfrm>
            <a:off x="538826"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C30AAE-F065-4CC7-B06A-97B6BB385AAE}"/>
              </a:ext>
            </a:extLst>
          </p:cNvPr>
          <p:cNvCxnSpPr>
            <a:cxnSpLocks/>
          </p:cNvCxnSpPr>
          <p:nvPr userDrawn="1"/>
        </p:nvCxnSpPr>
        <p:spPr>
          <a:xfrm>
            <a:off x="2181763"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F66C1DB-FDE4-44D6-A05B-4F4E78EFC1FF}"/>
              </a:ext>
            </a:extLst>
          </p:cNvPr>
          <p:cNvCxnSpPr>
            <a:cxnSpLocks/>
          </p:cNvCxnSpPr>
          <p:nvPr userDrawn="1"/>
        </p:nvCxnSpPr>
        <p:spPr>
          <a:xfrm>
            <a:off x="3824700"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E54F46-D3ED-446A-9DBA-643FA16ECA37}"/>
              </a:ext>
            </a:extLst>
          </p:cNvPr>
          <p:cNvCxnSpPr>
            <a:cxnSpLocks/>
          </p:cNvCxnSpPr>
          <p:nvPr userDrawn="1"/>
        </p:nvCxnSpPr>
        <p:spPr>
          <a:xfrm>
            <a:off x="5467637"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2C0E07-1E77-46A7-86D1-0C7EBFA64933}"/>
              </a:ext>
            </a:extLst>
          </p:cNvPr>
          <p:cNvCxnSpPr>
            <a:cxnSpLocks/>
          </p:cNvCxnSpPr>
          <p:nvPr userDrawn="1"/>
        </p:nvCxnSpPr>
        <p:spPr>
          <a:xfrm>
            <a:off x="7110572"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95A238-C641-4289-8AA6-2EA549FC6A83}"/>
              </a:ext>
            </a:extLst>
          </p:cNvPr>
          <p:cNvCxnSpPr>
            <a:cxnSpLocks/>
          </p:cNvCxnSpPr>
          <p:nvPr userDrawn="1"/>
        </p:nvCxnSpPr>
        <p:spPr>
          <a:xfrm flipH="1">
            <a:off x="538204" y="2796747"/>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A4D53538-F168-4380-8203-FD4424DB2DF2}"/>
              </a:ext>
            </a:extLst>
          </p:cNvPr>
          <p:cNvSpPr>
            <a:spLocks noGrp="1"/>
          </p:cNvSpPr>
          <p:nvPr userDrawn="1">
            <p:ph type="body" sz="quarter" idx="19" hasCustomPrompt="1"/>
          </p:nvPr>
        </p:nvSpPr>
        <p:spPr>
          <a:xfrm>
            <a:off x="2261310" y="2808840"/>
            <a:ext cx="1486899"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24" name="Text Placeholder 4">
            <a:extLst>
              <a:ext uri="{FF2B5EF4-FFF2-40B4-BE49-F238E27FC236}">
                <a16:creationId xmlns:a16="http://schemas.microsoft.com/office/drawing/2014/main" id="{A90803CB-3B16-4C17-B397-2EBFE0122289}"/>
              </a:ext>
            </a:extLst>
          </p:cNvPr>
          <p:cNvSpPr>
            <a:spLocks noGrp="1"/>
          </p:cNvSpPr>
          <p:nvPr userDrawn="1">
            <p:ph type="body" sz="quarter" idx="20" hasCustomPrompt="1"/>
          </p:nvPr>
        </p:nvSpPr>
        <p:spPr>
          <a:xfrm>
            <a:off x="3902276" y="2808840"/>
            <a:ext cx="1486893"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25" name="Text Placeholder 4">
            <a:extLst>
              <a:ext uri="{FF2B5EF4-FFF2-40B4-BE49-F238E27FC236}">
                <a16:creationId xmlns:a16="http://schemas.microsoft.com/office/drawing/2014/main" id="{F5020A90-AEEC-43C3-8189-C435C6F20863}"/>
              </a:ext>
            </a:extLst>
          </p:cNvPr>
          <p:cNvSpPr>
            <a:spLocks noGrp="1"/>
          </p:cNvSpPr>
          <p:nvPr userDrawn="1">
            <p:ph type="body" sz="quarter" idx="21" hasCustomPrompt="1"/>
          </p:nvPr>
        </p:nvSpPr>
        <p:spPr>
          <a:xfrm>
            <a:off x="5543239" y="2808840"/>
            <a:ext cx="1486890"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26" name="Text Placeholder 4">
            <a:extLst>
              <a:ext uri="{FF2B5EF4-FFF2-40B4-BE49-F238E27FC236}">
                <a16:creationId xmlns:a16="http://schemas.microsoft.com/office/drawing/2014/main" id="{7C84ECDF-0B3D-4207-8B85-2E113B51DF16}"/>
              </a:ext>
            </a:extLst>
          </p:cNvPr>
          <p:cNvSpPr>
            <a:spLocks noGrp="1"/>
          </p:cNvSpPr>
          <p:nvPr userDrawn="1">
            <p:ph type="body" sz="quarter" idx="22" hasCustomPrompt="1"/>
          </p:nvPr>
        </p:nvSpPr>
        <p:spPr>
          <a:xfrm>
            <a:off x="7184208" y="2808840"/>
            <a:ext cx="1486886"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27" name="Text Placeholder 4">
            <a:extLst>
              <a:ext uri="{FF2B5EF4-FFF2-40B4-BE49-F238E27FC236}">
                <a16:creationId xmlns:a16="http://schemas.microsoft.com/office/drawing/2014/main" id="{8C7AD0A4-7FB9-4FB4-BD49-1FEA134C9ACB}"/>
              </a:ext>
            </a:extLst>
          </p:cNvPr>
          <p:cNvSpPr>
            <a:spLocks noGrp="1"/>
          </p:cNvSpPr>
          <p:nvPr userDrawn="1">
            <p:ph type="body" sz="quarter" idx="23" hasCustomPrompt="1"/>
          </p:nvPr>
        </p:nvSpPr>
        <p:spPr>
          <a:xfrm>
            <a:off x="620111" y="3474074"/>
            <a:ext cx="1486906"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28" name="Text Placeholder 4">
            <a:extLst>
              <a:ext uri="{FF2B5EF4-FFF2-40B4-BE49-F238E27FC236}">
                <a16:creationId xmlns:a16="http://schemas.microsoft.com/office/drawing/2014/main" id="{6D7D87B1-55BF-4250-B62F-3E618222510D}"/>
              </a:ext>
            </a:extLst>
          </p:cNvPr>
          <p:cNvSpPr>
            <a:spLocks noGrp="1"/>
          </p:cNvSpPr>
          <p:nvPr userDrawn="1">
            <p:ph type="body" sz="quarter" idx="24" hasCustomPrompt="1"/>
          </p:nvPr>
        </p:nvSpPr>
        <p:spPr>
          <a:xfrm>
            <a:off x="2261310" y="3474074"/>
            <a:ext cx="1486899"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29" name="Text Placeholder 4">
            <a:extLst>
              <a:ext uri="{FF2B5EF4-FFF2-40B4-BE49-F238E27FC236}">
                <a16:creationId xmlns:a16="http://schemas.microsoft.com/office/drawing/2014/main" id="{3318A636-5F0E-44C9-BBC8-9E121EA3D036}"/>
              </a:ext>
            </a:extLst>
          </p:cNvPr>
          <p:cNvSpPr>
            <a:spLocks noGrp="1"/>
          </p:cNvSpPr>
          <p:nvPr userDrawn="1">
            <p:ph type="body" sz="quarter" idx="25" hasCustomPrompt="1"/>
          </p:nvPr>
        </p:nvSpPr>
        <p:spPr>
          <a:xfrm>
            <a:off x="3902276" y="3474074"/>
            <a:ext cx="1486893"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30" name="Text Placeholder 4">
            <a:extLst>
              <a:ext uri="{FF2B5EF4-FFF2-40B4-BE49-F238E27FC236}">
                <a16:creationId xmlns:a16="http://schemas.microsoft.com/office/drawing/2014/main" id="{0B6D3D35-0E3E-4609-B6A4-BA60A0A72D6B}"/>
              </a:ext>
            </a:extLst>
          </p:cNvPr>
          <p:cNvSpPr>
            <a:spLocks noGrp="1"/>
          </p:cNvSpPr>
          <p:nvPr userDrawn="1">
            <p:ph type="body" sz="quarter" idx="26" hasCustomPrompt="1"/>
          </p:nvPr>
        </p:nvSpPr>
        <p:spPr>
          <a:xfrm>
            <a:off x="5543239" y="3474074"/>
            <a:ext cx="1486890"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31" name="Text Placeholder 4">
            <a:extLst>
              <a:ext uri="{FF2B5EF4-FFF2-40B4-BE49-F238E27FC236}">
                <a16:creationId xmlns:a16="http://schemas.microsoft.com/office/drawing/2014/main" id="{CED49655-900F-4D16-BEC6-59EA2A832344}"/>
              </a:ext>
            </a:extLst>
          </p:cNvPr>
          <p:cNvSpPr>
            <a:spLocks noGrp="1"/>
          </p:cNvSpPr>
          <p:nvPr userDrawn="1">
            <p:ph type="body" sz="quarter" idx="27" hasCustomPrompt="1"/>
          </p:nvPr>
        </p:nvSpPr>
        <p:spPr>
          <a:xfrm>
            <a:off x="7184208" y="3474074"/>
            <a:ext cx="1486886"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21" name="Text Placeholder 20">
            <a:extLst>
              <a:ext uri="{FF2B5EF4-FFF2-40B4-BE49-F238E27FC236}">
                <a16:creationId xmlns:a16="http://schemas.microsoft.com/office/drawing/2014/main" id="{554C54D2-77BE-49A4-B394-0EA9B7C08AF5}"/>
              </a:ext>
            </a:extLst>
          </p:cNvPr>
          <p:cNvSpPr>
            <a:spLocks noGrp="1"/>
          </p:cNvSpPr>
          <p:nvPr>
            <p:ph type="body" sz="quarter" idx="28" hasCustomPrompt="1"/>
          </p:nvPr>
        </p:nvSpPr>
        <p:spPr>
          <a:xfrm>
            <a:off x="620111" y="4205601"/>
            <a:ext cx="1486906" cy="923675"/>
          </a:xfrm>
          <a:prstGeom prst="rect">
            <a:avLst/>
          </a:prstGeom>
        </p:spPr>
        <p:txBody>
          <a:bodyPr lIns="0" rIns="0"/>
          <a:lstStyle>
            <a:lvl1pPr marL="112713" indent="-112713">
              <a:spcBef>
                <a:spcPts val="0"/>
              </a:spcBef>
              <a:spcAft>
                <a:spcPts val="300"/>
              </a:spcAft>
              <a:buClr>
                <a:schemeClr val="tx2"/>
              </a:buClr>
              <a:buFont typeface="Wingdings" panose="05000000000000000000" pitchFamily="2" charset="2"/>
              <a:buNone/>
              <a:defRPr lang="en-US" sz="1000" dirty="0"/>
            </a:lvl1pPr>
            <a:lvl2pPr>
              <a:buNone/>
              <a:defRPr/>
            </a:lvl2pPr>
            <a:lvl3pPr>
              <a:buNone/>
              <a:defRPr/>
            </a:lvl3pPr>
          </a:lstStyle>
          <a:p>
            <a:pPr marL="171442" lvl="0" indent="-171442">
              <a:spcBef>
                <a:spcPts val="0"/>
              </a:spcBef>
              <a:spcAft>
                <a:spcPts val="300"/>
              </a:spcAft>
              <a:buClr>
                <a:schemeClr val="tx2"/>
              </a:buClr>
              <a:buFont typeface="Wingdings" panose="05000000000000000000" pitchFamily="2" charset="2"/>
              <a:buChar char="§"/>
            </a:pPr>
            <a:r>
              <a:rPr lang="en-US" dirty="0"/>
              <a:t>Optional bio bullets</a:t>
            </a:r>
          </a:p>
          <a:p>
            <a:pPr marL="171442" lvl="0" indent="-171442">
              <a:spcBef>
                <a:spcPts val="0"/>
              </a:spcBef>
              <a:spcAft>
                <a:spcPts val="300"/>
              </a:spcAft>
              <a:buClr>
                <a:schemeClr val="tx2"/>
              </a:buClr>
              <a:buFont typeface="Wingdings" panose="05000000000000000000" pitchFamily="2" charset="2"/>
              <a:buChar char="§"/>
            </a:pPr>
            <a:endParaRPr lang="en-US" dirty="0"/>
          </a:p>
        </p:txBody>
      </p:sp>
      <p:sp>
        <p:nvSpPr>
          <p:cNvPr id="43" name="Text Placeholder 20">
            <a:extLst>
              <a:ext uri="{FF2B5EF4-FFF2-40B4-BE49-F238E27FC236}">
                <a16:creationId xmlns:a16="http://schemas.microsoft.com/office/drawing/2014/main" id="{4C2D4130-A268-4694-8A6F-6243A1EE06FD}"/>
              </a:ext>
            </a:extLst>
          </p:cNvPr>
          <p:cNvSpPr>
            <a:spLocks noGrp="1"/>
          </p:cNvSpPr>
          <p:nvPr>
            <p:ph type="body" sz="quarter" idx="29" hasCustomPrompt="1"/>
          </p:nvPr>
        </p:nvSpPr>
        <p:spPr>
          <a:xfrm>
            <a:off x="2261306" y="4205601"/>
            <a:ext cx="1486906"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44" name="Text Placeholder 20">
            <a:extLst>
              <a:ext uri="{FF2B5EF4-FFF2-40B4-BE49-F238E27FC236}">
                <a16:creationId xmlns:a16="http://schemas.microsoft.com/office/drawing/2014/main" id="{70F7D304-05AF-4C28-A2DC-38CBB0B8742D}"/>
              </a:ext>
            </a:extLst>
          </p:cNvPr>
          <p:cNvSpPr>
            <a:spLocks noGrp="1"/>
          </p:cNvSpPr>
          <p:nvPr>
            <p:ph type="body" sz="quarter" idx="30" hasCustomPrompt="1"/>
          </p:nvPr>
        </p:nvSpPr>
        <p:spPr>
          <a:xfrm>
            <a:off x="3902273" y="4205601"/>
            <a:ext cx="1486906"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45" name="Text Placeholder 20">
            <a:extLst>
              <a:ext uri="{FF2B5EF4-FFF2-40B4-BE49-F238E27FC236}">
                <a16:creationId xmlns:a16="http://schemas.microsoft.com/office/drawing/2014/main" id="{14E82BD8-3A7E-4634-BD05-0449F0139FC0}"/>
              </a:ext>
            </a:extLst>
          </p:cNvPr>
          <p:cNvSpPr>
            <a:spLocks noGrp="1"/>
          </p:cNvSpPr>
          <p:nvPr>
            <p:ph type="body" sz="quarter" idx="31" hasCustomPrompt="1"/>
          </p:nvPr>
        </p:nvSpPr>
        <p:spPr>
          <a:xfrm>
            <a:off x="5543240" y="4205601"/>
            <a:ext cx="1486906"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46" name="Text Placeholder 20">
            <a:extLst>
              <a:ext uri="{FF2B5EF4-FFF2-40B4-BE49-F238E27FC236}">
                <a16:creationId xmlns:a16="http://schemas.microsoft.com/office/drawing/2014/main" id="{562A7537-F660-4CC6-9B00-F7EBACDEF68A}"/>
              </a:ext>
            </a:extLst>
          </p:cNvPr>
          <p:cNvSpPr>
            <a:spLocks noGrp="1"/>
          </p:cNvSpPr>
          <p:nvPr>
            <p:ph type="body" sz="quarter" idx="32" hasCustomPrompt="1"/>
          </p:nvPr>
        </p:nvSpPr>
        <p:spPr>
          <a:xfrm>
            <a:off x="7184207" y="4205601"/>
            <a:ext cx="1486906"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34" name="Slide Number Placeholder 5">
            <a:extLst>
              <a:ext uri="{FF2B5EF4-FFF2-40B4-BE49-F238E27FC236}">
                <a16:creationId xmlns:a16="http://schemas.microsoft.com/office/drawing/2014/main" id="{91630D12-FBD6-4B43-B156-381B154A56FB}"/>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3522617460"/>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PC Bio Slide (Four)">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31" name="Rectangle 30">
            <a:extLst>
              <a:ext uri="{FF2B5EF4-FFF2-40B4-BE49-F238E27FC236}">
                <a16:creationId xmlns:a16="http://schemas.microsoft.com/office/drawing/2014/main" id="{90C59251-764B-4548-88D9-816B51ACA215}"/>
              </a:ext>
            </a:extLst>
          </p:cNvPr>
          <p:cNvSpPr/>
          <p:nvPr userDrawn="1"/>
        </p:nvSpPr>
        <p:spPr>
          <a:xfrm>
            <a:off x="5792489"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a:extLst>
              <a:ext uri="{FF2B5EF4-FFF2-40B4-BE49-F238E27FC236}">
                <a16:creationId xmlns:a16="http://schemas.microsoft.com/office/drawing/2014/main" id="{A50829C4-5900-440F-9F45-EB009303CFDF}"/>
              </a:ext>
            </a:extLst>
          </p:cNvPr>
          <p:cNvSpPr/>
          <p:nvPr userDrawn="1"/>
        </p:nvSpPr>
        <p:spPr>
          <a:xfrm>
            <a:off x="4041268"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896246CB-32E0-43F6-9303-2C8FC092009C}"/>
              </a:ext>
            </a:extLst>
          </p:cNvPr>
          <p:cNvSpPr/>
          <p:nvPr userDrawn="1"/>
        </p:nvSpPr>
        <p:spPr>
          <a:xfrm>
            <a:off x="2290047"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ectangle 42">
            <a:extLst>
              <a:ext uri="{FF2B5EF4-FFF2-40B4-BE49-F238E27FC236}">
                <a16:creationId xmlns:a16="http://schemas.microsoft.com/office/drawing/2014/main" id="{FDDDB756-6C82-4BCB-A6B5-BA9F25CA0273}"/>
              </a:ext>
            </a:extLst>
          </p:cNvPr>
          <p:cNvSpPr/>
          <p:nvPr userDrawn="1"/>
        </p:nvSpPr>
        <p:spPr>
          <a:xfrm>
            <a:off x="538826"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Picture Placeholder 2">
            <a:extLst>
              <a:ext uri="{FF2B5EF4-FFF2-40B4-BE49-F238E27FC236}">
                <a16:creationId xmlns:a16="http://schemas.microsoft.com/office/drawing/2014/main" id="{37EBF37B-F3EC-49B2-AB40-1C7A9735775D}"/>
              </a:ext>
            </a:extLst>
          </p:cNvPr>
          <p:cNvSpPr>
            <a:spLocks noGrp="1"/>
          </p:cNvSpPr>
          <p:nvPr>
            <p:ph type="pic" sz="quarter" idx="16" hasCustomPrompt="1"/>
          </p:nvPr>
        </p:nvSpPr>
        <p:spPr>
          <a:xfrm>
            <a:off x="5803122"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48" name="Text Placeholder 4">
            <a:extLst>
              <a:ext uri="{FF2B5EF4-FFF2-40B4-BE49-F238E27FC236}">
                <a16:creationId xmlns:a16="http://schemas.microsoft.com/office/drawing/2014/main" id="{DC267C85-F47D-408F-8A79-33191BE02337}"/>
              </a:ext>
            </a:extLst>
          </p:cNvPr>
          <p:cNvSpPr>
            <a:spLocks noGrp="1"/>
          </p:cNvSpPr>
          <p:nvPr>
            <p:ph type="body" sz="quarter" idx="18" hasCustomPrompt="1"/>
          </p:nvPr>
        </p:nvSpPr>
        <p:spPr>
          <a:xfrm>
            <a:off x="635081" y="2808840"/>
            <a:ext cx="1574717"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cxnSp>
        <p:nvCxnSpPr>
          <p:cNvPr id="54" name="Straight Connector 53">
            <a:extLst>
              <a:ext uri="{FF2B5EF4-FFF2-40B4-BE49-F238E27FC236}">
                <a16:creationId xmlns:a16="http://schemas.microsoft.com/office/drawing/2014/main" id="{CD62984E-4087-4025-8DDF-BBD1F5E3D1DE}"/>
              </a:ext>
            </a:extLst>
          </p:cNvPr>
          <p:cNvCxnSpPr>
            <a:cxnSpLocks/>
          </p:cNvCxnSpPr>
          <p:nvPr userDrawn="1"/>
        </p:nvCxnSpPr>
        <p:spPr>
          <a:xfrm flipH="1">
            <a:off x="538204" y="2796747"/>
            <a:ext cx="702965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 Placeholder 4">
            <a:extLst>
              <a:ext uri="{FF2B5EF4-FFF2-40B4-BE49-F238E27FC236}">
                <a16:creationId xmlns:a16="http://schemas.microsoft.com/office/drawing/2014/main" id="{000061DA-2A21-416A-B39F-DD1D9932E3EE}"/>
              </a:ext>
            </a:extLst>
          </p:cNvPr>
          <p:cNvSpPr>
            <a:spLocks noGrp="1"/>
          </p:cNvSpPr>
          <p:nvPr>
            <p:ph type="body" sz="quarter" idx="19" hasCustomPrompt="1"/>
          </p:nvPr>
        </p:nvSpPr>
        <p:spPr>
          <a:xfrm>
            <a:off x="2386303" y="2808840"/>
            <a:ext cx="1574710"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56" name="Text Placeholder 4">
            <a:extLst>
              <a:ext uri="{FF2B5EF4-FFF2-40B4-BE49-F238E27FC236}">
                <a16:creationId xmlns:a16="http://schemas.microsoft.com/office/drawing/2014/main" id="{70AACB4B-4EA2-4A85-8846-C17FA96DA72A}"/>
              </a:ext>
            </a:extLst>
          </p:cNvPr>
          <p:cNvSpPr>
            <a:spLocks noGrp="1"/>
          </p:cNvSpPr>
          <p:nvPr>
            <p:ph type="body" sz="quarter" idx="20" hasCustomPrompt="1"/>
          </p:nvPr>
        </p:nvSpPr>
        <p:spPr>
          <a:xfrm>
            <a:off x="4137524" y="2808840"/>
            <a:ext cx="1574703"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57" name="Text Placeholder 4">
            <a:extLst>
              <a:ext uri="{FF2B5EF4-FFF2-40B4-BE49-F238E27FC236}">
                <a16:creationId xmlns:a16="http://schemas.microsoft.com/office/drawing/2014/main" id="{9A56E110-DA4D-4D6C-8B8F-4FDB9A62887A}"/>
              </a:ext>
            </a:extLst>
          </p:cNvPr>
          <p:cNvSpPr>
            <a:spLocks noGrp="1"/>
          </p:cNvSpPr>
          <p:nvPr>
            <p:ph type="body" sz="quarter" idx="21" hasCustomPrompt="1"/>
          </p:nvPr>
        </p:nvSpPr>
        <p:spPr>
          <a:xfrm>
            <a:off x="5888745" y="2808840"/>
            <a:ext cx="1574700"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58" name="Text Placeholder 4">
            <a:extLst>
              <a:ext uri="{FF2B5EF4-FFF2-40B4-BE49-F238E27FC236}">
                <a16:creationId xmlns:a16="http://schemas.microsoft.com/office/drawing/2014/main" id="{044EEE50-F57A-4D75-BFA4-86B19FA5FDB7}"/>
              </a:ext>
            </a:extLst>
          </p:cNvPr>
          <p:cNvSpPr>
            <a:spLocks noGrp="1"/>
          </p:cNvSpPr>
          <p:nvPr>
            <p:ph type="body" sz="quarter" idx="23" hasCustomPrompt="1"/>
          </p:nvPr>
        </p:nvSpPr>
        <p:spPr>
          <a:xfrm>
            <a:off x="635081" y="3474074"/>
            <a:ext cx="1574717"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59" name="Text Placeholder 4">
            <a:extLst>
              <a:ext uri="{FF2B5EF4-FFF2-40B4-BE49-F238E27FC236}">
                <a16:creationId xmlns:a16="http://schemas.microsoft.com/office/drawing/2014/main" id="{0B7F89D1-FADD-4DDC-BF60-181CB86D183E}"/>
              </a:ext>
            </a:extLst>
          </p:cNvPr>
          <p:cNvSpPr>
            <a:spLocks noGrp="1"/>
          </p:cNvSpPr>
          <p:nvPr>
            <p:ph type="body" sz="quarter" idx="24" hasCustomPrompt="1"/>
          </p:nvPr>
        </p:nvSpPr>
        <p:spPr>
          <a:xfrm>
            <a:off x="2386303" y="3474074"/>
            <a:ext cx="1574710"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60" name="Text Placeholder 4">
            <a:extLst>
              <a:ext uri="{FF2B5EF4-FFF2-40B4-BE49-F238E27FC236}">
                <a16:creationId xmlns:a16="http://schemas.microsoft.com/office/drawing/2014/main" id="{EB699676-4076-4D8F-8F0A-CF9050336E5A}"/>
              </a:ext>
            </a:extLst>
          </p:cNvPr>
          <p:cNvSpPr>
            <a:spLocks noGrp="1"/>
          </p:cNvSpPr>
          <p:nvPr>
            <p:ph type="body" sz="quarter" idx="25" hasCustomPrompt="1"/>
          </p:nvPr>
        </p:nvSpPr>
        <p:spPr>
          <a:xfrm>
            <a:off x="4137524" y="3474074"/>
            <a:ext cx="1574703"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61" name="Text Placeholder 4">
            <a:extLst>
              <a:ext uri="{FF2B5EF4-FFF2-40B4-BE49-F238E27FC236}">
                <a16:creationId xmlns:a16="http://schemas.microsoft.com/office/drawing/2014/main" id="{F47EE1E7-5A1C-4B2E-AEFA-3419C75A2F02}"/>
              </a:ext>
            </a:extLst>
          </p:cNvPr>
          <p:cNvSpPr>
            <a:spLocks noGrp="1"/>
          </p:cNvSpPr>
          <p:nvPr>
            <p:ph type="body" sz="quarter" idx="26" hasCustomPrompt="1"/>
          </p:nvPr>
        </p:nvSpPr>
        <p:spPr>
          <a:xfrm>
            <a:off x="5888745" y="3474074"/>
            <a:ext cx="1574700"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62" name="Text Placeholder 20">
            <a:extLst>
              <a:ext uri="{FF2B5EF4-FFF2-40B4-BE49-F238E27FC236}">
                <a16:creationId xmlns:a16="http://schemas.microsoft.com/office/drawing/2014/main" id="{6873C581-5EB8-4151-89E0-B22F22FF0879}"/>
              </a:ext>
            </a:extLst>
          </p:cNvPr>
          <p:cNvSpPr>
            <a:spLocks noGrp="1"/>
          </p:cNvSpPr>
          <p:nvPr>
            <p:ph type="body" sz="quarter" idx="28" hasCustomPrompt="1"/>
          </p:nvPr>
        </p:nvSpPr>
        <p:spPr>
          <a:xfrm>
            <a:off x="635081" y="4205601"/>
            <a:ext cx="1574717" cy="923675"/>
          </a:xfrm>
          <a:prstGeom prst="rect">
            <a:avLst/>
          </a:prstGeom>
        </p:spPr>
        <p:txBody>
          <a:bodyPr lIns="0" rIns="0"/>
          <a:lstStyle>
            <a:lvl1pPr marL="169863" indent="-169863">
              <a:spcBef>
                <a:spcPts val="0"/>
              </a:spcBef>
              <a:spcAft>
                <a:spcPts val="300"/>
              </a:spcAft>
              <a:buClr>
                <a:schemeClr val="tx2"/>
              </a:buClr>
              <a:buFont typeface="Wingdings" panose="05000000000000000000" pitchFamily="2" charset="2"/>
              <a:buChar char="§"/>
              <a:defRPr lang="en-US" sz="1000" dirty="0"/>
            </a:lvl1pPr>
          </a:lstStyle>
          <a:p>
            <a:pPr marL="171442" lvl="0" indent="-171442">
              <a:spcBef>
                <a:spcPts val="0"/>
              </a:spcBef>
              <a:spcAft>
                <a:spcPts val="300"/>
              </a:spcAft>
              <a:buClr>
                <a:schemeClr val="tx2"/>
              </a:buClr>
              <a:buFont typeface="Wingdings" panose="05000000000000000000" pitchFamily="2" charset="2"/>
              <a:buChar char="§"/>
            </a:pPr>
            <a:r>
              <a:rPr lang="en-US" dirty="0"/>
              <a:t>Optional bio bullets</a:t>
            </a:r>
          </a:p>
        </p:txBody>
      </p:sp>
      <p:sp>
        <p:nvSpPr>
          <p:cNvPr id="63" name="Text Placeholder 20">
            <a:extLst>
              <a:ext uri="{FF2B5EF4-FFF2-40B4-BE49-F238E27FC236}">
                <a16:creationId xmlns:a16="http://schemas.microsoft.com/office/drawing/2014/main" id="{67A06848-EC27-473A-B41D-6CAFF3EB0FD3}"/>
              </a:ext>
            </a:extLst>
          </p:cNvPr>
          <p:cNvSpPr>
            <a:spLocks noGrp="1"/>
          </p:cNvSpPr>
          <p:nvPr>
            <p:ph type="body" sz="quarter" idx="29" hasCustomPrompt="1"/>
          </p:nvPr>
        </p:nvSpPr>
        <p:spPr>
          <a:xfrm>
            <a:off x="2386302"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64" name="Text Placeholder 20">
            <a:extLst>
              <a:ext uri="{FF2B5EF4-FFF2-40B4-BE49-F238E27FC236}">
                <a16:creationId xmlns:a16="http://schemas.microsoft.com/office/drawing/2014/main" id="{C0539921-E47C-4044-844E-1EFF2493DBEF}"/>
              </a:ext>
            </a:extLst>
          </p:cNvPr>
          <p:cNvSpPr>
            <a:spLocks noGrp="1"/>
          </p:cNvSpPr>
          <p:nvPr>
            <p:ph type="body" sz="quarter" idx="30" hasCustomPrompt="1"/>
          </p:nvPr>
        </p:nvSpPr>
        <p:spPr>
          <a:xfrm>
            <a:off x="4137523"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65" name="Text Placeholder 20">
            <a:extLst>
              <a:ext uri="{FF2B5EF4-FFF2-40B4-BE49-F238E27FC236}">
                <a16:creationId xmlns:a16="http://schemas.microsoft.com/office/drawing/2014/main" id="{F1BBE996-F1ED-417A-B079-DF07EA15A986}"/>
              </a:ext>
            </a:extLst>
          </p:cNvPr>
          <p:cNvSpPr>
            <a:spLocks noGrp="1"/>
          </p:cNvSpPr>
          <p:nvPr>
            <p:ph type="body" sz="quarter" idx="31" hasCustomPrompt="1"/>
          </p:nvPr>
        </p:nvSpPr>
        <p:spPr>
          <a:xfrm>
            <a:off x="5888744"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cxnSp>
        <p:nvCxnSpPr>
          <p:cNvPr id="66" name="Straight Connector 65">
            <a:extLst>
              <a:ext uri="{FF2B5EF4-FFF2-40B4-BE49-F238E27FC236}">
                <a16:creationId xmlns:a16="http://schemas.microsoft.com/office/drawing/2014/main" id="{7F535DE9-DA52-4556-9A84-A0663CB61E5C}"/>
              </a:ext>
            </a:extLst>
          </p:cNvPr>
          <p:cNvCxnSpPr>
            <a:cxnSpLocks/>
          </p:cNvCxnSpPr>
          <p:nvPr userDrawn="1"/>
        </p:nvCxnSpPr>
        <p:spPr>
          <a:xfrm>
            <a:off x="538826"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578CE28-F317-4A14-B851-60029FF7F4DE}"/>
              </a:ext>
            </a:extLst>
          </p:cNvPr>
          <p:cNvCxnSpPr>
            <a:cxnSpLocks/>
          </p:cNvCxnSpPr>
          <p:nvPr userDrawn="1"/>
        </p:nvCxnSpPr>
        <p:spPr>
          <a:xfrm>
            <a:off x="2290047"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96A3BA6-D15E-457E-A316-56879DB548FA}"/>
              </a:ext>
            </a:extLst>
          </p:cNvPr>
          <p:cNvCxnSpPr>
            <a:cxnSpLocks/>
          </p:cNvCxnSpPr>
          <p:nvPr userDrawn="1"/>
        </p:nvCxnSpPr>
        <p:spPr>
          <a:xfrm>
            <a:off x="4041268"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C0A473-257E-4065-907A-29B59B4EE15A}"/>
              </a:ext>
            </a:extLst>
          </p:cNvPr>
          <p:cNvCxnSpPr>
            <a:cxnSpLocks/>
          </p:cNvCxnSpPr>
          <p:nvPr userDrawn="1"/>
        </p:nvCxnSpPr>
        <p:spPr>
          <a:xfrm>
            <a:off x="5792489"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Picture Placeholder 2">
            <a:extLst>
              <a:ext uri="{FF2B5EF4-FFF2-40B4-BE49-F238E27FC236}">
                <a16:creationId xmlns:a16="http://schemas.microsoft.com/office/drawing/2014/main" id="{FB08E9DA-6AE6-4DEE-ACD0-757C95AE2A2F}"/>
              </a:ext>
            </a:extLst>
          </p:cNvPr>
          <p:cNvSpPr>
            <a:spLocks noGrp="1"/>
          </p:cNvSpPr>
          <p:nvPr>
            <p:ph type="pic" sz="quarter" idx="13" hasCustomPrompt="1"/>
          </p:nvPr>
        </p:nvSpPr>
        <p:spPr>
          <a:xfrm>
            <a:off x="552257"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72" name="Picture Placeholder 2">
            <a:extLst>
              <a:ext uri="{FF2B5EF4-FFF2-40B4-BE49-F238E27FC236}">
                <a16:creationId xmlns:a16="http://schemas.microsoft.com/office/drawing/2014/main" id="{A787D92C-F298-49B0-9EE2-75F31C376395}"/>
              </a:ext>
            </a:extLst>
          </p:cNvPr>
          <p:cNvSpPr>
            <a:spLocks noGrp="1"/>
          </p:cNvSpPr>
          <p:nvPr>
            <p:ph type="pic" sz="quarter" idx="14" hasCustomPrompt="1"/>
          </p:nvPr>
        </p:nvSpPr>
        <p:spPr>
          <a:xfrm>
            <a:off x="2303478"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73" name="Picture Placeholder 2">
            <a:extLst>
              <a:ext uri="{FF2B5EF4-FFF2-40B4-BE49-F238E27FC236}">
                <a16:creationId xmlns:a16="http://schemas.microsoft.com/office/drawing/2014/main" id="{02776928-3100-42AE-867B-9902089BFB17}"/>
              </a:ext>
            </a:extLst>
          </p:cNvPr>
          <p:cNvSpPr>
            <a:spLocks noGrp="1"/>
          </p:cNvSpPr>
          <p:nvPr>
            <p:ph type="pic" sz="quarter" idx="15" hasCustomPrompt="1"/>
          </p:nvPr>
        </p:nvSpPr>
        <p:spPr>
          <a:xfrm>
            <a:off x="4054699"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28" name="Slide Number Placeholder 5">
            <a:extLst>
              <a:ext uri="{FF2B5EF4-FFF2-40B4-BE49-F238E27FC236}">
                <a16:creationId xmlns:a16="http://schemas.microsoft.com/office/drawing/2014/main" id="{9B6F6EEE-B5E6-4EE0-82A1-4D511A352CB1}"/>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2502205440"/>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PC Bio Slide (Thre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22" name="Rectangle 21">
            <a:extLst>
              <a:ext uri="{FF2B5EF4-FFF2-40B4-BE49-F238E27FC236}">
                <a16:creationId xmlns:a16="http://schemas.microsoft.com/office/drawing/2014/main" id="{6B869D62-8C9B-4F47-BE1E-542A17E70A67}"/>
              </a:ext>
            </a:extLst>
          </p:cNvPr>
          <p:cNvSpPr/>
          <p:nvPr userDrawn="1"/>
        </p:nvSpPr>
        <p:spPr>
          <a:xfrm>
            <a:off x="4041268"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a:extLst>
              <a:ext uri="{FF2B5EF4-FFF2-40B4-BE49-F238E27FC236}">
                <a16:creationId xmlns:a16="http://schemas.microsoft.com/office/drawing/2014/main" id="{F7504446-02E3-4617-8CC3-2F35BC48483F}"/>
              </a:ext>
            </a:extLst>
          </p:cNvPr>
          <p:cNvSpPr/>
          <p:nvPr userDrawn="1"/>
        </p:nvSpPr>
        <p:spPr>
          <a:xfrm>
            <a:off x="2290047"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a:extLst>
              <a:ext uri="{FF2B5EF4-FFF2-40B4-BE49-F238E27FC236}">
                <a16:creationId xmlns:a16="http://schemas.microsoft.com/office/drawing/2014/main" id="{1ABA5786-50BB-4F00-9267-92B8178E0CFB}"/>
              </a:ext>
            </a:extLst>
          </p:cNvPr>
          <p:cNvSpPr/>
          <p:nvPr userDrawn="1"/>
        </p:nvSpPr>
        <p:spPr>
          <a:xfrm>
            <a:off x="538826"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Picture Placeholder 2">
            <a:extLst>
              <a:ext uri="{FF2B5EF4-FFF2-40B4-BE49-F238E27FC236}">
                <a16:creationId xmlns:a16="http://schemas.microsoft.com/office/drawing/2014/main" id="{43D9B22C-F5AF-4F1C-9E3B-9F72256E8B59}"/>
              </a:ext>
            </a:extLst>
          </p:cNvPr>
          <p:cNvSpPr>
            <a:spLocks noGrp="1"/>
          </p:cNvSpPr>
          <p:nvPr>
            <p:ph type="pic" sz="quarter" idx="13" hasCustomPrompt="1"/>
          </p:nvPr>
        </p:nvSpPr>
        <p:spPr>
          <a:xfrm>
            <a:off x="552257"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35" name="Picture Placeholder 2">
            <a:extLst>
              <a:ext uri="{FF2B5EF4-FFF2-40B4-BE49-F238E27FC236}">
                <a16:creationId xmlns:a16="http://schemas.microsoft.com/office/drawing/2014/main" id="{7A31C0B0-7759-41BB-A2C5-D7B4A95000E2}"/>
              </a:ext>
            </a:extLst>
          </p:cNvPr>
          <p:cNvSpPr>
            <a:spLocks noGrp="1"/>
          </p:cNvSpPr>
          <p:nvPr>
            <p:ph type="pic" sz="quarter" idx="14" hasCustomPrompt="1"/>
          </p:nvPr>
        </p:nvSpPr>
        <p:spPr>
          <a:xfrm>
            <a:off x="2303478"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36" name="Picture Placeholder 2">
            <a:extLst>
              <a:ext uri="{FF2B5EF4-FFF2-40B4-BE49-F238E27FC236}">
                <a16:creationId xmlns:a16="http://schemas.microsoft.com/office/drawing/2014/main" id="{1C4EE076-BC4D-4195-9986-58695F05E757}"/>
              </a:ext>
            </a:extLst>
          </p:cNvPr>
          <p:cNvSpPr>
            <a:spLocks noGrp="1"/>
          </p:cNvSpPr>
          <p:nvPr>
            <p:ph type="pic" sz="quarter" idx="15" hasCustomPrompt="1"/>
          </p:nvPr>
        </p:nvSpPr>
        <p:spPr>
          <a:xfrm>
            <a:off x="4054699"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40" name="Text Placeholder 4">
            <a:extLst>
              <a:ext uri="{FF2B5EF4-FFF2-40B4-BE49-F238E27FC236}">
                <a16:creationId xmlns:a16="http://schemas.microsoft.com/office/drawing/2014/main" id="{02D4147E-BEC9-4A85-BCAC-454F002DC068}"/>
              </a:ext>
            </a:extLst>
          </p:cNvPr>
          <p:cNvSpPr>
            <a:spLocks noGrp="1"/>
          </p:cNvSpPr>
          <p:nvPr>
            <p:ph type="body" sz="quarter" idx="18" hasCustomPrompt="1"/>
          </p:nvPr>
        </p:nvSpPr>
        <p:spPr>
          <a:xfrm>
            <a:off x="635081" y="2808840"/>
            <a:ext cx="1574717"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cxnSp>
        <p:nvCxnSpPr>
          <p:cNvPr id="41" name="Straight Connector 40">
            <a:extLst>
              <a:ext uri="{FF2B5EF4-FFF2-40B4-BE49-F238E27FC236}">
                <a16:creationId xmlns:a16="http://schemas.microsoft.com/office/drawing/2014/main" id="{FCAC554E-3CF8-4ACF-9789-F5A3A99F69C0}"/>
              </a:ext>
            </a:extLst>
          </p:cNvPr>
          <p:cNvCxnSpPr>
            <a:cxnSpLocks/>
          </p:cNvCxnSpPr>
          <p:nvPr userDrawn="1"/>
        </p:nvCxnSpPr>
        <p:spPr>
          <a:xfrm flipH="1">
            <a:off x="538205" y="2796747"/>
            <a:ext cx="52542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 Placeholder 4">
            <a:extLst>
              <a:ext uri="{FF2B5EF4-FFF2-40B4-BE49-F238E27FC236}">
                <a16:creationId xmlns:a16="http://schemas.microsoft.com/office/drawing/2014/main" id="{65E30E46-01DC-457E-8BFD-7D2153D17EEC}"/>
              </a:ext>
            </a:extLst>
          </p:cNvPr>
          <p:cNvSpPr>
            <a:spLocks noGrp="1"/>
          </p:cNvSpPr>
          <p:nvPr>
            <p:ph type="body" sz="quarter" idx="19" hasCustomPrompt="1"/>
          </p:nvPr>
        </p:nvSpPr>
        <p:spPr>
          <a:xfrm>
            <a:off x="2386303" y="2808840"/>
            <a:ext cx="1574710"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43" name="Text Placeholder 4">
            <a:extLst>
              <a:ext uri="{FF2B5EF4-FFF2-40B4-BE49-F238E27FC236}">
                <a16:creationId xmlns:a16="http://schemas.microsoft.com/office/drawing/2014/main" id="{920F3D92-11B7-4694-9F9B-6B6E8D025BD6}"/>
              </a:ext>
            </a:extLst>
          </p:cNvPr>
          <p:cNvSpPr>
            <a:spLocks noGrp="1"/>
          </p:cNvSpPr>
          <p:nvPr>
            <p:ph type="body" sz="quarter" idx="20" hasCustomPrompt="1"/>
          </p:nvPr>
        </p:nvSpPr>
        <p:spPr>
          <a:xfrm>
            <a:off x="4137524" y="2808840"/>
            <a:ext cx="1574703"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44" name="Text Placeholder 4">
            <a:extLst>
              <a:ext uri="{FF2B5EF4-FFF2-40B4-BE49-F238E27FC236}">
                <a16:creationId xmlns:a16="http://schemas.microsoft.com/office/drawing/2014/main" id="{CCE543E0-555E-4A7C-9E30-B42C70E61745}"/>
              </a:ext>
            </a:extLst>
          </p:cNvPr>
          <p:cNvSpPr>
            <a:spLocks noGrp="1"/>
          </p:cNvSpPr>
          <p:nvPr>
            <p:ph type="body" sz="quarter" idx="23" hasCustomPrompt="1"/>
          </p:nvPr>
        </p:nvSpPr>
        <p:spPr>
          <a:xfrm>
            <a:off x="635081" y="3474074"/>
            <a:ext cx="1574717"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45" name="Text Placeholder 4">
            <a:extLst>
              <a:ext uri="{FF2B5EF4-FFF2-40B4-BE49-F238E27FC236}">
                <a16:creationId xmlns:a16="http://schemas.microsoft.com/office/drawing/2014/main" id="{FB1C14CE-A75B-4D0C-81DF-78190F45A181}"/>
              </a:ext>
            </a:extLst>
          </p:cNvPr>
          <p:cNvSpPr>
            <a:spLocks noGrp="1"/>
          </p:cNvSpPr>
          <p:nvPr>
            <p:ph type="body" sz="quarter" idx="24" hasCustomPrompt="1"/>
          </p:nvPr>
        </p:nvSpPr>
        <p:spPr>
          <a:xfrm>
            <a:off x="2386303" y="3474074"/>
            <a:ext cx="1574710"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46" name="Text Placeholder 4">
            <a:extLst>
              <a:ext uri="{FF2B5EF4-FFF2-40B4-BE49-F238E27FC236}">
                <a16:creationId xmlns:a16="http://schemas.microsoft.com/office/drawing/2014/main" id="{1FD9BF7A-C66C-4546-853C-B3C7D7A77412}"/>
              </a:ext>
            </a:extLst>
          </p:cNvPr>
          <p:cNvSpPr>
            <a:spLocks noGrp="1"/>
          </p:cNvSpPr>
          <p:nvPr>
            <p:ph type="body" sz="quarter" idx="25" hasCustomPrompt="1"/>
          </p:nvPr>
        </p:nvSpPr>
        <p:spPr>
          <a:xfrm>
            <a:off x="4137524" y="3474074"/>
            <a:ext cx="1574703"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47" name="Text Placeholder 20">
            <a:extLst>
              <a:ext uri="{FF2B5EF4-FFF2-40B4-BE49-F238E27FC236}">
                <a16:creationId xmlns:a16="http://schemas.microsoft.com/office/drawing/2014/main" id="{7FDC1FF0-3E84-4AF4-B324-162976C929D1}"/>
              </a:ext>
            </a:extLst>
          </p:cNvPr>
          <p:cNvSpPr>
            <a:spLocks noGrp="1"/>
          </p:cNvSpPr>
          <p:nvPr>
            <p:ph type="body" sz="quarter" idx="28" hasCustomPrompt="1"/>
          </p:nvPr>
        </p:nvSpPr>
        <p:spPr>
          <a:xfrm>
            <a:off x="635081" y="4205601"/>
            <a:ext cx="1574717" cy="923675"/>
          </a:xfrm>
          <a:prstGeom prst="rect">
            <a:avLst/>
          </a:prstGeom>
        </p:spPr>
        <p:txBody>
          <a:bodyPr lIns="0" rIns="0"/>
          <a:lstStyle>
            <a:lvl1pPr marL="169863" indent="-169863">
              <a:spcBef>
                <a:spcPts val="0"/>
              </a:spcBef>
              <a:spcAft>
                <a:spcPts val="300"/>
              </a:spcAft>
              <a:buClr>
                <a:schemeClr val="tx2"/>
              </a:buClr>
              <a:buFont typeface="Wingdings" panose="05000000000000000000" pitchFamily="2" charset="2"/>
              <a:buChar char="§"/>
              <a:defRPr lang="en-US" sz="1000" dirty="0"/>
            </a:lvl1pPr>
          </a:lstStyle>
          <a:p>
            <a:pPr marL="171442" lvl="0" indent="-171442">
              <a:spcBef>
                <a:spcPts val="0"/>
              </a:spcBef>
              <a:spcAft>
                <a:spcPts val="300"/>
              </a:spcAft>
              <a:buClr>
                <a:schemeClr val="tx2"/>
              </a:buClr>
              <a:buFont typeface="Wingdings" panose="05000000000000000000" pitchFamily="2" charset="2"/>
              <a:buChar char="§"/>
            </a:pPr>
            <a:r>
              <a:rPr lang="en-US" dirty="0"/>
              <a:t>Optional bio bullets</a:t>
            </a:r>
          </a:p>
        </p:txBody>
      </p:sp>
      <p:sp>
        <p:nvSpPr>
          <p:cNvPr id="48" name="Text Placeholder 20">
            <a:extLst>
              <a:ext uri="{FF2B5EF4-FFF2-40B4-BE49-F238E27FC236}">
                <a16:creationId xmlns:a16="http://schemas.microsoft.com/office/drawing/2014/main" id="{D9D86167-87D1-470C-9A29-D9DCCBDBE998}"/>
              </a:ext>
            </a:extLst>
          </p:cNvPr>
          <p:cNvSpPr>
            <a:spLocks noGrp="1"/>
          </p:cNvSpPr>
          <p:nvPr>
            <p:ph type="body" sz="quarter" idx="29" hasCustomPrompt="1"/>
          </p:nvPr>
        </p:nvSpPr>
        <p:spPr>
          <a:xfrm>
            <a:off x="2386302"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49" name="Text Placeholder 20">
            <a:extLst>
              <a:ext uri="{FF2B5EF4-FFF2-40B4-BE49-F238E27FC236}">
                <a16:creationId xmlns:a16="http://schemas.microsoft.com/office/drawing/2014/main" id="{6148F9A7-B192-409E-8D8D-514F8C465138}"/>
              </a:ext>
            </a:extLst>
          </p:cNvPr>
          <p:cNvSpPr>
            <a:spLocks noGrp="1"/>
          </p:cNvSpPr>
          <p:nvPr>
            <p:ph type="body" sz="quarter" idx="30" hasCustomPrompt="1"/>
          </p:nvPr>
        </p:nvSpPr>
        <p:spPr>
          <a:xfrm>
            <a:off x="4137523"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cxnSp>
        <p:nvCxnSpPr>
          <p:cNvPr id="50" name="Straight Connector 49">
            <a:extLst>
              <a:ext uri="{FF2B5EF4-FFF2-40B4-BE49-F238E27FC236}">
                <a16:creationId xmlns:a16="http://schemas.microsoft.com/office/drawing/2014/main" id="{F143F506-18F8-4D84-803F-A9B57249B9E6}"/>
              </a:ext>
            </a:extLst>
          </p:cNvPr>
          <p:cNvCxnSpPr>
            <a:cxnSpLocks/>
          </p:cNvCxnSpPr>
          <p:nvPr userDrawn="1"/>
        </p:nvCxnSpPr>
        <p:spPr>
          <a:xfrm>
            <a:off x="538826"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0F4C15-A113-46D9-A998-085063C958FA}"/>
              </a:ext>
            </a:extLst>
          </p:cNvPr>
          <p:cNvCxnSpPr>
            <a:cxnSpLocks/>
          </p:cNvCxnSpPr>
          <p:nvPr userDrawn="1"/>
        </p:nvCxnSpPr>
        <p:spPr>
          <a:xfrm>
            <a:off x="2290047"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90B1DFE-9178-48C1-9A1B-5692C1C59B3D}"/>
              </a:ext>
            </a:extLst>
          </p:cNvPr>
          <p:cNvCxnSpPr>
            <a:cxnSpLocks/>
          </p:cNvCxnSpPr>
          <p:nvPr userDrawn="1"/>
        </p:nvCxnSpPr>
        <p:spPr>
          <a:xfrm>
            <a:off x="4041268"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43589AB0-2244-4DAA-AF3B-628A69D18B98}"/>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983764523"/>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PC Bio Slide (Tw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18" name="Rectangle 17">
            <a:extLst>
              <a:ext uri="{FF2B5EF4-FFF2-40B4-BE49-F238E27FC236}">
                <a16:creationId xmlns:a16="http://schemas.microsoft.com/office/drawing/2014/main" id="{1F55432A-0EF7-4109-AFE4-03E701A3B8AB}"/>
              </a:ext>
            </a:extLst>
          </p:cNvPr>
          <p:cNvSpPr/>
          <p:nvPr userDrawn="1"/>
        </p:nvSpPr>
        <p:spPr>
          <a:xfrm>
            <a:off x="2290047"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95A0E176-1533-4832-9C21-85A7978FEFC6}"/>
              </a:ext>
            </a:extLst>
          </p:cNvPr>
          <p:cNvSpPr/>
          <p:nvPr userDrawn="1"/>
        </p:nvSpPr>
        <p:spPr>
          <a:xfrm>
            <a:off x="538826"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Picture Placeholder 2">
            <a:extLst>
              <a:ext uri="{FF2B5EF4-FFF2-40B4-BE49-F238E27FC236}">
                <a16:creationId xmlns:a16="http://schemas.microsoft.com/office/drawing/2014/main" id="{890FC412-B27D-4F61-9DA4-617509943320}"/>
              </a:ext>
            </a:extLst>
          </p:cNvPr>
          <p:cNvSpPr>
            <a:spLocks noGrp="1"/>
          </p:cNvSpPr>
          <p:nvPr>
            <p:ph type="pic" sz="quarter" idx="13" hasCustomPrompt="1"/>
          </p:nvPr>
        </p:nvSpPr>
        <p:spPr>
          <a:xfrm>
            <a:off x="549459"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24" name="Picture Placeholder 2">
            <a:extLst>
              <a:ext uri="{FF2B5EF4-FFF2-40B4-BE49-F238E27FC236}">
                <a16:creationId xmlns:a16="http://schemas.microsoft.com/office/drawing/2014/main" id="{1320405E-4867-4C01-8A3B-7E3A9FA32A26}"/>
              </a:ext>
            </a:extLst>
          </p:cNvPr>
          <p:cNvSpPr>
            <a:spLocks noGrp="1"/>
          </p:cNvSpPr>
          <p:nvPr>
            <p:ph type="pic" sz="quarter" idx="14" hasCustomPrompt="1"/>
          </p:nvPr>
        </p:nvSpPr>
        <p:spPr>
          <a:xfrm>
            <a:off x="2300680"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26" name="Text Placeholder 4">
            <a:extLst>
              <a:ext uri="{FF2B5EF4-FFF2-40B4-BE49-F238E27FC236}">
                <a16:creationId xmlns:a16="http://schemas.microsoft.com/office/drawing/2014/main" id="{BECE2461-5DD2-4000-A57D-901D158F82B6}"/>
              </a:ext>
            </a:extLst>
          </p:cNvPr>
          <p:cNvSpPr>
            <a:spLocks noGrp="1"/>
          </p:cNvSpPr>
          <p:nvPr>
            <p:ph type="body" sz="quarter" idx="18" hasCustomPrompt="1"/>
          </p:nvPr>
        </p:nvSpPr>
        <p:spPr>
          <a:xfrm>
            <a:off x="635081" y="2808840"/>
            <a:ext cx="1574717"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cxnSp>
        <p:nvCxnSpPr>
          <p:cNvPr id="29" name="Straight Connector 28">
            <a:extLst>
              <a:ext uri="{FF2B5EF4-FFF2-40B4-BE49-F238E27FC236}">
                <a16:creationId xmlns:a16="http://schemas.microsoft.com/office/drawing/2014/main" id="{A73B059F-D541-4113-B0FD-DECA0C387873}"/>
              </a:ext>
            </a:extLst>
          </p:cNvPr>
          <p:cNvCxnSpPr>
            <a:cxnSpLocks/>
          </p:cNvCxnSpPr>
          <p:nvPr userDrawn="1"/>
        </p:nvCxnSpPr>
        <p:spPr>
          <a:xfrm flipH="1">
            <a:off x="538205" y="2796747"/>
            <a:ext cx="35030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C2461D31-257A-4475-AFB5-EC2052248134}"/>
              </a:ext>
            </a:extLst>
          </p:cNvPr>
          <p:cNvSpPr>
            <a:spLocks noGrp="1"/>
          </p:cNvSpPr>
          <p:nvPr>
            <p:ph type="body" sz="quarter" idx="19" hasCustomPrompt="1"/>
          </p:nvPr>
        </p:nvSpPr>
        <p:spPr>
          <a:xfrm>
            <a:off x="2386303" y="2808840"/>
            <a:ext cx="1574710"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33" name="Text Placeholder 4">
            <a:extLst>
              <a:ext uri="{FF2B5EF4-FFF2-40B4-BE49-F238E27FC236}">
                <a16:creationId xmlns:a16="http://schemas.microsoft.com/office/drawing/2014/main" id="{229A6765-2452-47A7-80B1-219A5E214AB7}"/>
              </a:ext>
            </a:extLst>
          </p:cNvPr>
          <p:cNvSpPr>
            <a:spLocks noGrp="1"/>
          </p:cNvSpPr>
          <p:nvPr>
            <p:ph type="body" sz="quarter" idx="23" hasCustomPrompt="1"/>
          </p:nvPr>
        </p:nvSpPr>
        <p:spPr>
          <a:xfrm>
            <a:off x="635081" y="3474074"/>
            <a:ext cx="1574717"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34" name="Text Placeholder 4">
            <a:extLst>
              <a:ext uri="{FF2B5EF4-FFF2-40B4-BE49-F238E27FC236}">
                <a16:creationId xmlns:a16="http://schemas.microsoft.com/office/drawing/2014/main" id="{8E0AB945-D478-4F4B-9FCB-EE7589A73890}"/>
              </a:ext>
            </a:extLst>
          </p:cNvPr>
          <p:cNvSpPr>
            <a:spLocks noGrp="1"/>
          </p:cNvSpPr>
          <p:nvPr>
            <p:ph type="body" sz="quarter" idx="24" hasCustomPrompt="1"/>
          </p:nvPr>
        </p:nvSpPr>
        <p:spPr>
          <a:xfrm>
            <a:off x="2386303" y="3474074"/>
            <a:ext cx="1574710"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36" name="Text Placeholder 20">
            <a:extLst>
              <a:ext uri="{FF2B5EF4-FFF2-40B4-BE49-F238E27FC236}">
                <a16:creationId xmlns:a16="http://schemas.microsoft.com/office/drawing/2014/main" id="{34573350-1A3E-40CF-BECA-5D71728A4D39}"/>
              </a:ext>
            </a:extLst>
          </p:cNvPr>
          <p:cNvSpPr>
            <a:spLocks noGrp="1"/>
          </p:cNvSpPr>
          <p:nvPr>
            <p:ph type="body" sz="quarter" idx="28" hasCustomPrompt="1"/>
          </p:nvPr>
        </p:nvSpPr>
        <p:spPr>
          <a:xfrm>
            <a:off x="635081" y="4205601"/>
            <a:ext cx="1574717" cy="923675"/>
          </a:xfrm>
          <a:prstGeom prst="rect">
            <a:avLst/>
          </a:prstGeom>
        </p:spPr>
        <p:txBody>
          <a:bodyPr lIns="0" rIns="0"/>
          <a:lstStyle>
            <a:lvl1pPr marL="169863" indent="-169863">
              <a:spcBef>
                <a:spcPts val="0"/>
              </a:spcBef>
              <a:spcAft>
                <a:spcPts val="300"/>
              </a:spcAft>
              <a:buClr>
                <a:schemeClr val="tx2"/>
              </a:buClr>
              <a:buFont typeface="Wingdings" panose="05000000000000000000" pitchFamily="2" charset="2"/>
              <a:buChar char="§"/>
              <a:defRPr lang="en-US" sz="1000" dirty="0"/>
            </a:lvl1pPr>
          </a:lstStyle>
          <a:p>
            <a:pPr marL="171442" lvl="0" indent="-171442">
              <a:spcBef>
                <a:spcPts val="0"/>
              </a:spcBef>
              <a:spcAft>
                <a:spcPts val="300"/>
              </a:spcAft>
              <a:buClr>
                <a:schemeClr val="tx2"/>
              </a:buClr>
              <a:buFont typeface="Wingdings" panose="05000000000000000000" pitchFamily="2" charset="2"/>
              <a:buChar char="§"/>
            </a:pPr>
            <a:r>
              <a:rPr lang="en-US" dirty="0"/>
              <a:t>Optional bio bullets</a:t>
            </a:r>
          </a:p>
        </p:txBody>
      </p:sp>
      <p:sp>
        <p:nvSpPr>
          <p:cNvPr id="37" name="Text Placeholder 20">
            <a:extLst>
              <a:ext uri="{FF2B5EF4-FFF2-40B4-BE49-F238E27FC236}">
                <a16:creationId xmlns:a16="http://schemas.microsoft.com/office/drawing/2014/main" id="{DCBFFEC1-60FA-4537-997D-9E7513D459F6}"/>
              </a:ext>
            </a:extLst>
          </p:cNvPr>
          <p:cNvSpPr>
            <a:spLocks noGrp="1"/>
          </p:cNvSpPr>
          <p:nvPr>
            <p:ph type="body" sz="quarter" idx="29" hasCustomPrompt="1"/>
          </p:nvPr>
        </p:nvSpPr>
        <p:spPr>
          <a:xfrm>
            <a:off x="2386302"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cxnSp>
        <p:nvCxnSpPr>
          <p:cNvPr id="41" name="Straight Connector 40">
            <a:extLst>
              <a:ext uri="{FF2B5EF4-FFF2-40B4-BE49-F238E27FC236}">
                <a16:creationId xmlns:a16="http://schemas.microsoft.com/office/drawing/2014/main" id="{D566B8FB-1E20-46D3-919A-FD429ED75244}"/>
              </a:ext>
            </a:extLst>
          </p:cNvPr>
          <p:cNvCxnSpPr>
            <a:cxnSpLocks/>
          </p:cNvCxnSpPr>
          <p:nvPr userDrawn="1"/>
        </p:nvCxnSpPr>
        <p:spPr>
          <a:xfrm>
            <a:off x="538826"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6208FB3-76DF-46D1-B41F-58A4C8393B11}"/>
              </a:ext>
            </a:extLst>
          </p:cNvPr>
          <p:cNvCxnSpPr>
            <a:cxnSpLocks/>
          </p:cNvCxnSpPr>
          <p:nvPr userDrawn="1"/>
        </p:nvCxnSpPr>
        <p:spPr>
          <a:xfrm>
            <a:off x="2290047"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5F7666A0-1BEA-45F5-AB1F-C0A46D4494DF}"/>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1602987097"/>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PC Bio Slide (On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11" name="Rectangle 10">
            <a:extLst>
              <a:ext uri="{FF2B5EF4-FFF2-40B4-BE49-F238E27FC236}">
                <a16:creationId xmlns:a16="http://schemas.microsoft.com/office/drawing/2014/main" id="{286F05A0-9823-433E-9B67-23CD76C0A5DE}"/>
              </a:ext>
            </a:extLst>
          </p:cNvPr>
          <p:cNvSpPr/>
          <p:nvPr userDrawn="1"/>
        </p:nvSpPr>
        <p:spPr>
          <a:xfrm>
            <a:off x="538826"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icture Placeholder 2">
            <a:extLst>
              <a:ext uri="{FF2B5EF4-FFF2-40B4-BE49-F238E27FC236}">
                <a16:creationId xmlns:a16="http://schemas.microsoft.com/office/drawing/2014/main" id="{40A6851D-7950-41C6-95A4-CC9544B7B182}"/>
              </a:ext>
            </a:extLst>
          </p:cNvPr>
          <p:cNvSpPr>
            <a:spLocks noGrp="1"/>
          </p:cNvSpPr>
          <p:nvPr>
            <p:ph type="pic" sz="quarter" idx="13" hasCustomPrompt="1"/>
          </p:nvPr>
        </p:nvSpPr>
        <p:spPr>
          <a:xfrm>
            <a:off x="549459"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16" name="Text Placeholder 4">
            <a:extLst>
              <a:ext uri="{FF2B5EF4-FFF2-40B4-BE49-F238E27FC236}">
                <a16:creationId xmlns:a16="http://schemas.microsoft.com/office/drawing/2014/main" id="{4864B32D-089A-4DF8-AD32-4FDA92237714}"/>
              </a:ext>
            </a:extLst>
          </p:cNvPr>
          <p:cNvSpPr>
            <a:spLocks noGrp="1"/>
          </p:cNvSpPr>
          <p:nvPr>
            <p:ph type="body" sz="quarter" idx="18" hasCustomPrompt="1"/>
          </p:nvPr>
        </p:nvSpPr>
        <p:spPr>
          <a:xfrm>
            <a:off x="635081" y="2808840"/>
            <a:ext cx="1574717"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cxnSp>
        <p:nvCxnSpPr>
          <p:cNvPr id="18" name="Straight Connector 17">
            <a:extLst>
              <a:ext uri="{FF2B5EF4-FFF2-40B4-BE49-F238E27FC236}">
                <a16:creationId xmlns:a16="http://schemas.microsoft.com/office/drawing/2014/main" id="{39E2C0BF-E067-4663-9FFC-7BF08B57F697}"/>
              </a:ext>
            </a:extLst>
          </p:cNvPr>
          <p:cNvCxnSpPr>
            <a:cxnSpLocks/>
          </p:cNvCxnSpPr>
          <p:nvPr userDrawn="1"/>
        </p:nvCxnSpPr>
        <p:spPr>
          <a:xfrm flipH="1">
            <a:off x="538206" y="2796747"/>
            <a:ext cx="175184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43245328-5BA4-4567-AD61-F7FA1ED28351}"/>
              </a:ext>
            </a:extLst>
          </p:cNvPr>
          <p:cNvSpPr>
            <a:spLocks noGrp="1"/>
          </p:cNvSpPr>
          <p:nvPr>
            <p:ph type="body" sz="quarter" idx="23" hasCustomPrompt="1"/>
          </p:nvPr>
        </p:nvSpPr>
        <p:spPr>
          <a:xfrm>
            <a:off x="635081" y="3474074"/>
            <a:ext cx="1574717"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22" name="Text Placeholder 20">
            <a:extLst>
              <a:ext uri="{FF2B5EF4-FFF2-40B4-BE49-F238E27FC236}">
                <a16:creationId xmlns:a16="http://schemas.microsoft.com/office/drawing/2014/main" id="{D1D3F24D-2390-4BC1-AC66-13BD1EF5F06C}"/>
              </a:ext>
            </a:extLst>
          </p:cNvPr>
          <p:cNvSpPr>
            <a:spLocks noGrp="1"/>
          </p:cNvSpPr>
          <p:nvPr>
            <p:ph type="body" sz="quarter" idx="28" hasCustomPrompt="1"/>
          </p:nvPr>
        </p:nvSpPr>
        <p:spPr>
          <a:xfrm>
            <a:off x="635081" y="4205601"/>
            <a:ext cx="1574717" cy="923675"/>
          </a:xfrm>
          <a:prstGeom prst="rect">
            <a:avLst/>
          </a:prstGeom>
        </p:spPr>
        <p:txBody>
          <a:bodyPr lIns="0" rIns="0"/>
          <a:lstStyle>
            <a:lvl1pPr marL="169863" indent="-169863">
              <a:spcBef>
                <a:spcPts val="0"/>
              </a:spcBef>
              <a:spcAft>
                <a:spcPts val="300"/>
              </a:spcAft>
              <a:buClr>
                <a:schemeClr val="tx2"/>
              </a:buClr>
              <a:buFont typeface="Wingdings" panose="05000000000000000000" pitchFamily="2" charset="2"/>
              <a:buChar char="§"/>
              <a:defRPr lang="en-US" sz="1000" dirty="0"/>
            </a:lvl1pPr>
          </a:lstStyle>
          <a:p>
            <a:pPr marL="171442" lvl="0" indent="-171442">
              <a:spcBef>
                <a:spcPts val="0"/>
              </a:spcBef>
              <a:spcAft>
                <a:spcPts val="300"/>
              </a:spcAft>
              <a:buClr>
                <a:schemeClr val="tx2"/>
              </a:buClr>
              <a:buFont typeface="Wingdings" panose="05000000000000000000" pitchFamily="2" charset="2"/>
              <a:buChar char="§"/>
            </a:pPr>
            <a:r>
              <a:rPr lang="en-US" dirty="0"/>
              <a:t>Optional bio bullets</a:t>
            </a:r>
          </a:p>
        </p:txBody>
      </p:sp>
      <p:cxnSp>
        <p:nvCxnSpPr>
          <p:cNvPr id="24" name="Straight Connector 23">
            <a:extLst>
              <a:ext uri="{FF2B5EF4-FFF2-40B4-BE49-F238E27FC236}">
                <a16:creationId xmlns:a16="http://schemas.microsoft.com/office/drawing/2014/main" id="{1B34F719-9E4B-4947-83AA-EB9B5BDB0F75}"/>
              </a:ext>
            </a:extLst>
          </p:cNvPr>
          <p:cNvCxnSpPr>
            <a:cxnSpLocks/>
          </p:cNvCxnSpPr>
          <p:nvPr userDrawn="1"/>
        </p:nvCxnSpPr>
        <p:spPr>
          <a:xfrm>
            <a:off x="538826"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7F465E7-23BC-487B-844D-18A30D994B74}"/>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3531467284"/>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C39C3E71-66DA-4C6B-BCB8-6379D8216C1F}"/>
              </a:ext>
            </a:extLst>
          </p:cNvPr>
          <p:cNvSpPr>
            <a:spLocks noGrp="1"/>
          </p:cNvSpPr>
          <p:nvPr>
            <p:ph type="title"/>
          </p:nvPr>
        </p:nvSpPr>
        <p:spPr>
          <a:xfrm>
            <a:off x="533400" y="13648"/>
            <a:ext cx="8077200" cy="750622"/>
          </a:xfrm>
          <a:prstGeom prst="rect">
            <a:avLst/>
          </a:prstGeom>
        </p:spPr>
        <p:txBody>
          <a:bodyPr vert="horz" lIns="0" tIns="45720" rIns="0" bIns="0" rtlCol="0" anchor="b">
            <a:noAutofit/>
          </a:body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66230E2F-AD77-46EE-95C1-FFD9FCD09F87}"/>
              </a:ext>
            </a:extLst>
          </p:cNvPr>
          <p:cNvCxnSpPr>
            <a:cxnSpLocks/>
          </p:cNvCxnSpPr>
          <p:nvPr userDrawn="1"/>
        </p:nvCxnSpPr>
        <p:spPr>
          <a:xfrm>
            <a:off x="0" y="639233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4627FB8-C900-4802-AC9C-8DF13EFC4ECA}"/>
              </a:ext>
              <a:ext uri="{C183D7F6-B498-43B3-948B-1728B52AA6E4}">
                <adec:decorative xmlns:adec="http://schemas.microsoft.com/office/drawing/2017/decorative" val="1"/>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250426" y="6136096"/>
            <a:ext cx="583362" cy="512484"/>
          </a:xfrm>
          <a:prstGeom prst="rect">
            <a:avLst/>
          </a:prstGeom>
        </p:spPr>
      </p:pic>
      <p:sp>
        <p:nvSpPr>
          <p:cNvPr id="6" name="Slide Number Placeholder 5">
            <a:extLst>
              <a:ext uri="{FF2B5EF4-FFF2-40B4-BE49-F238E27FC236}">
                <a16:creationId xmlns:a16="http://schemas.microsoft.com/office/drawing/2014/main" id="{0303190F-6E46-476B-A755-618BCC303C99}"/>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696" r:id="rId2"/>
    <p:sldLayoutId id="2147483749" r:id="rId3"/>
    <p:sldLayoutId id="2147483711" r:id="rId4"/>
    <p:sldLayoutId id="2147483737" r:id="rId5"/>
    <p:sldLayoutId id="2147483738" r:id="rId6"/>
    <p:sldLayoutId id="2147483739" r:id="rId7"/>
    <p:sldLayoutId id="2147483740" r:id="rId8"/>
    <p:sldLayoutId id="2147483741" r:id="rId9"/>
    <p:sldLayoutId id="2147483735" r:id="rId10"/>
    <p:sldLayoutId id="2147483742" r:id="rId11"/>
    <p:sldLayoutId id="2147483744" r:id="rId12"/>
    <p:sldLayoutId id="2147483697" r:id="rId13"/>
    <p:sldLayoutId id="2147483698" r:id="rId14"/>
    <p:sldLayoutId id="2147483745" r:id="rId15"/>
    <p:sldLayoutId id="2147483699" r:id="rId16"/>
    <p:sldLayoutId id="2147483746" r:id="rId17"/>
    <p:sldLayoutId id="2147483700" r:id="rId18"/>
    <p:sldLayoutId id="2147483747" r:id="rId19"/>
    <p:sldLayoutId id="2147483701" r:id="rId20"/>
    <p:sldLayoutId id="2147483734" r:id="rId21"/>
    <p:sldLayoutId id="2147483748" r:id="rId22"/>
    <p:sldLayoutId id="2147483736" r:id="rId23"/>
    <p:sldLayoutId id="2147483751" r:id="rId24"/>
    <p:sldLayoutId id="2147483760" r:id="rId25"/>
    <p:sldLayoutId id="2147483762" r:id="rId26"/>
    <p:sldLayoutId id="2147483763" r:id="rId27"/>
    <p:sldLayoutId id="2147483764" r:id="rId28"/>
    <p:sldLayoutId id="2147483767" r:id="rId29"/>
  </p:sldLayoutIdLst>
  <p:hf hdr="0" ftr="0" dt="0"/>
  <p:txStyles>
    <p:titleStyle>
      <a:lvl1pPr algn="l" defTabSz="914354" rtl="0" eaLnBrk="1" latinLnBrk="0" hangingPunct="1">
        <a:lnSpc>
          <a:spcPts val="2700"/>
        </a:lnSpc>
        <a:spcBef>
          <a:spcPct val="0"/>
        </a:spcBef>
        <a:buNone/>
        <a:defRPr sz="2600" b="1" kern="1200" cap="all" baseline="0">
          <a:solidFill>
            <a:schemeClr val="tx2"/>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userDrawn="1">
          <p15:clr>
            <a:srgbClr val="F26B43"/>
          </p15:clr>
        </p15:guide>
        <p15:guide id="2" pos="5424" userDrawn="1">
          <p15:clr>
            <a:srgbClr val="F26B43"/>
          </p15:clr>
        </p15:guide>
        <p15:guide id="3"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1.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svg"/><Relationship Id="rId7" Type="http://schemas.openxmlformats.org/officeDocument/2006/relationships/image" Target="../media/image44.svg"/><Relationship Id="rId2" Type="http://schemas.openxmlformats.org/officeDocument/2006/relationships/image" Target="../media/image47.png"/><Relationship Id="rId1" Type="http://schemas.openxmlformats.org/officeDocument/2006/relationships/slideLayout" Target="../slideLayouts/slideLayout28.xml"/><Relationship Id="rId6" Type="http://schemas.openxmlformats.org/officeDocument/2006/relationships/image" Target="../media/image43.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5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swinrow@nepc.com" TargetMode="Externa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US" dirty="0"/>
              <a:t>BOSTON PUBLIC LIBRARY</a:t>
            </a:r>
          </a:p>
        </p:txBody>
      </p:sp>
      <p:sp>
        <p:nvSpPr>
          <p:cNvPr id="3" name="Text Placeholder 2">
            <a:extLst>
              <a:ext uri="{FF2B5EF4-FFF2-40B4-BE49-F238E27FC236}">
                <a16:creationId xmlns:a16="http://schemas.microsoft.com/office/drawing/2014/main" id="{BF3347AE-E905-AA88-50D3-3D3E99E381A6}"/>
              </a:ext>
            </a:extLst>
          </p:cNvPr>
          <p:cNvSpPr>
            <a:spLocks noGrp="1"/>
          </p:cNvSpPr>
          <p:nvPr>
            <p:ph type="body" sz="quarter" idx="12"/>
          </p:nvPr>
        </p:nvSpPr>
        <p:spPr>
          <a:xfrm>
            <a:off x="3914033" y="4640078"/>
            <a:ext cx="4686298" cy="349860"/>
          </a:xfrm>
        </p:spPr>
        <p:txBody>
          <a:bodyPr/>
          <a:lstStyle/>
          <a:p>
            <a:r>
              <a:rPr lang="en-US" dirty="0"/>
              <a:t>March 5, 2024</a:t>
            </a:r>
          </a:p>
        </p:txBody>
      </p:sp>
      <p:sp>
        <p:nvSpPr>
          <p:cNvPr id="15" name="Text Placeholder 14"/>
          <p:cNvSpPr>
            <a:spLocks noGrp="1"/>
          </p:cNvSpPr>
          <p:nvPr>
            <p:ph type="body" sz="quarter" idx="13"/>
          </p:nvPr>
        </p:nvSpPr>
        <p:spPr/>
        <p:txBody>
          <a:bodyPr/>
          <a:lstStyle/>
          <a:p>
            <a:r>
              <a:rPr lang="en-US" dirty="0"/>
              <a:t>Sebastian Grzejka, CAIA, Partner</a:t>
            </a:r>
          </a:p>
        </p:txBody>
      </p:sp>
      <p:sp>
        <p:nvSpPr>
          <p:cNvPr id="13" name="Text Placeholder 12"/>
          <p:cNvSpPr>
            <a:spLocks noGrp="1"/>
          </p:cNvSpPr>
          <p:nvPr>
            <p:ph type="body" sz="quarter" idx="11"/>
          </p:nvPr>
        </p:nvSpPr>
        <p:spPr/>
        <p:txBody>
          <a:bodyPr/>
          <a:lstStyle/>
          <a:p>
            <a:r>
              <a:rPr lang="en-US" dirty="0"/>
              <a:t>Market and Portfolio Update</a:t>
            </a:r>
          </a:p>
        </p:txBody>
      </p:sp>
      <p:pic>
        <p:nvPicPr>
          <p:cNvPr id="1028" name="Picture 4" descr="Boston Public Library Electronic Resources - Greenfield Public Library">
            <a:extLst>
              <a:ext uri="{FF2B5EF4-FFF2-40B4-BE49-F238E27FC236}">
                <a16:creationId xmlns:a16="http://schemas.microsoft.com/office/drawing/2014/main" id="{96207C08-F6A1-4198-9FA6-E955D8D12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10" y="540146"/>
            <a:ext cx="3124200" cy="108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93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B977C9-0EB9-42AE-BABC-FAB0F79CB15F}"/>
              </a:ext>
            </a:extLst>
          </p:cNvPr>
          <p:cNvSpPr>
            <a:spLocks noGrp="1"/>
          </p:cNvSpPr>
          <p:nvPr>
            <p:ph type="title"/>
          </p:nvPr>
        </p:nvSpPr>
        <p:spPr/>
        <p:txBody>
          <a:bodyPr/>
          <a:lstStyle/>
          <a:p>
            <a:r>
              <a:rPr lang="en-US" dirty="0"/>
              <a:t>Investor Sentiment Surged in 2023</a:t>
            </a:r>
          </a:p>
        </p:txBody>
      </p:sp>
      <p:sp>
        <p:nvSpPr>
          <p:cNvPr id="4" name="Text Placeholder 3">
            <a:extLst>
              <a:ext uri="{FF2B5EF4-FFF2-40B4-BE49-F238E27FC236}">
                <a16:creationId xmlns:a16="http://schemas.microsoft.com/office/drawing/2014/main" id="{07AD174D-3E61-4002-AF4F-07AAD5194637}"/>
              </a:ext>
            </a:extLst>
          </p:cNvPr>
          <p:cNvSpPr>
            <a:spLocks noGrp="1"/>
          </p:cNvSpPr>
          <p:nvPr>
            <p:ph type="body" sz="quarter" idx="12"/>
          </p:nvPr>
        </p:nvSpPr>
        <p:spPr/>
        <p:txBody>
          <a:bodyPr/>
          <a:lstStyle/>
          <a:p>
            <a:r>
              <a:rPr lang="en-US" dirty="0"/>
              <a:t>Investors Intelligence Bullish Sentiment Index</a:t>
            </a:r>
          </a:p>
        </p:txBody>
      </p:sp>
      <p:sp>
        <p:nvSpPr>
          <p:cNvPr id="6" name="Text Placeholder 5">
            <a:extLst>
              <a:ext uri="{FF2B5EF4-FFF2-40B4-BE49-F238E27FC236}">
                <a16:creationId xmlns:a16="http://schemas.microsoft.com/office/drawing/2014/main" id="{06EB9903-3F69-4371-8A0A-419B294FA632}"/>
              </a:ext>
            </a:extLst>
          </p:cNvPr>
          <p:cNvSpPr>
            <a:spLocks noGrp="1"/>
          </p:cNvSpPr>
          <p:nvPr>
            <p:ph type="body" sz="quarter" idx="26"/>
          </p:nvPr>
        </p:nvSpPr>
        <p:spPr/>
        <p:txBody>
          <a:bodyPr/>
          <a:lstStyle/>
          <a:p>
            <a:r>
              <a:rPr lang="en-US" dirty="0"/>
              <a:t>Source: Investors Intelligence, FactSet</a:t>
            </a:r>
          </a:p>
        </p:txBody>
      </p:sp>
      <p:pic>
        <p:nvPicPr>
          <p:cNvPr id="12" name="Content Placeholder 11">
            <a:extLst>
              <a:ext uri="{FF2B5EF4-FFF2-40B4-BE49-F238E27FC236}">
                <a16:creationId xmlns:a16="http://schemas.microsoft.com/office/drawing/2014/main" id="{E9E96A83-8522-A60E-5377-66BD2912F2B0}"/>
              </a:ext>
            </a:extLst>
          </p:cNvPr>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184014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3B539DCF-2E64-442F-B9D1-2C7C678570E5}"/>
              </a:ext>
            </a:extLst>
          </p:cNvPr>
          <p:cNvSpPr>
            <a:spLocks noGrp="1"/>
          </p:cNvSpPr>
          <p:nvPr>
            <p:ph type="title"/>
          </p:nvPr>
        </p:nvSpPr>
        <p:spPr>
          <a:xfrm>
            <a:off x="533399" y="13648"/>
            <a:ext cx="8434431" cy="750622"/>
          </a:xfrm>
        </p:spPr>
        <p:txBody>
          <a:bodyPr/>
          <a:lstStyle/>
          <a:p>
            <a:r>
              <a:rPr lang="en-US" dirty="0"/>
              <a:t>Core Inflation trended To the Fed’s Target </a:t>
            </a:r>
          </a:p>
        </p:txBody>
      </p:sp>
      <p:sp>
        <p:nvSpPr>
          <p:cNvPr id="33" name="Text Placeholder 32">
            <a:extLst>
              <a:ext uri="{FF2B5EF4-FFF2-40B4-BE49-F238E27FC236}">
                <a16:creationId xmlns:a16="http://schemas.microsoft.com/office/drawing/2014/main" id="{1841960C-F025-497F-90C6-838F4AC9F454}"/>
              </a:ext>
            </a:extLst>
          </p:cNvPr>
          <p:cNvSpPr>
            <a:spLocks noGrp="1"/>
          </p:cNvSpPr>
          <p:nvPr>
            <p:ph type="body" sz="quarter" idx="12"/>
          </p:nvPr>
        </p:nvSpPr>
        <p:spPr/>
        <p:txBody>
          <a:bodyPr/>
          <a:lstStyle/>
          <a:p>
            <a:r>
              <a:rPr lang="en-US" dirty="0"/>
              <a:t>Annualized Monthly U.S. PCE Price Index Changes</a:t>
            </a:r>
          </a:p>
        </p:txBody>
      </p:sp>
      <p:sp>
        <p:nvSpPr>
          <p:cNvPr id="34" name="Text Placeholder 33">
            <a:extLst>
              <a:ext uri="{FF2B5EF4-FFF2-40B4-BE49-F238E27FC236}">
                <a16:creationId xmlns:a16="http://schemas.microsoft.com/office/drawing/2014/main" id="{08DAAE33-15DD-4B59-97AB-96F72363E8C2}"/>
              </a:ext>
            </a:extLst>
          </p:cNvPr>
          <p:cNvSpPr>
            <a:spLocks noGrp="1"/>
          </p:cNvSpPr>
          <p:nvPr>
            <p:ph type="body" sz="quarter" idx="26"/>
          </p:nvPr>
        </p:nvSpPr>
        <p:spPr/>
        <p:txBody>
          <a:bodyPr/>
          <a:lstStyle/>
          <a:p>
            <a:r>
              <a:rPr lang="en-US" dirty="0"/>
              <a:t>Sources: Bureau of Labor Statistics, FactSet </a:t>
            </a:r>
          </a:p>
        </p:txBody>
      </p:sp>
      <p:pic>
        <p:nvPicPr>
          <p:cNvPr id="6" name="Content Placeholder 5">
            <a:extLst>
              <a:ext uri="{FF2B5EF4-FFF2-40B4-BE49-F238E27FC236}">
                <a16:creationId xmlns:a16="http://schemas.microsoft.com/office/drawing/2014/main" id="{99B5FEC8-15EC-F481-69D1-4705BD6B7C1A}"/>
              </a:ext>
            </a:extLst>
          </p:cNvPr>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270650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42CAE13-D6F5-E27C-5774-DA5606CF7F40}"/>
              </a:ext>
            </a:extLst>
          </p:cNvPr>
          <p:cNvPicPr>
            <a:picLocks noGrp="1" noChangeAspect="1"/>
          </p:cNvPicPr>
          <p:nvPr>
            <p:ph idx="1"/>
          </p:nvPr>
        </p:nvPicPr>
        <p:blipFill>
          <a:blip r:embed="rId3"/>
          <a:stretch>
            <a:fillRect/>
          </a:stretch>
        </p:blipFill>
        <p:spPr>
          <a:prstGeom prst="rect">
            <a:avLst/>
          </a:prstGeom>
        </p:spPr>
      </p:pic>
      <p:sp>
        <p:nvSpPr>
          <p:cNvPr id="3" name="Title 2">
            <a:extLst>
              <a:ext uri="{FF2B5EF4-FFF2-40B4-BE49-F238E27FC236}">
                <a16:creationId xmlns:a16="http://schemas.microsoft.com/office/drawing/2014/main" id="{1B9E1C2A-7655-B9B0-D12B-CB25B2352187}"/>
              </a:ext>
            </a:extLst>
          </p:cNvPr>
          <p:cNvSpPr>
            <a:spLocks noGrp="1"/>
          </p:cNvSpPr>
          <p:nvPr>
            <p:ph type="title"/>
          </p:nvPr>
        </p:nvSpPr>
        <p:spPr>
          <a:xfrm>
            <a:off x="533401" y="13648"/>
            <a:ext cx="8077200" cy="750622"/>
          </a:xfrm>
        </p:spPr>
        <p:txBody>
          <a:bodyPr/>
          <a:lstStyle/>
          <a:p>
            <a:r>
              <a:rPr lang="en-US" dirty="0"/>
              <a:t>The market now expects five cuts in 2024</a:t>
            </a:r>
          </a:p>
        </p:txBody>
      </p:sp>
      <p:sp>
        <p:nvSpPr>
          <p:cNvPr id="4" name="Footer Placeholder 3">
            <a:extLst>
              <a:ext uri="{FF2B5EF4-FFF2-40B4-BE49-F238E27FC236}">
                <a16:creationId xmlns:a16="http://schemas.microsoft.com/office/drawing/2014/main" id="{85A89F08-FE50-D99A-95F1-E0F2305E19A8}"/>
              </a:ext>
            </a:extLst>
          </p:cNvPr>
          <p:cNvSpPr>
            <a:spLocks noGrp="1"/>
          </p:cNvSpPr>
          <p:nvPr>
            <p:ph type="ftr" sz="quarter" idx="3"/>
          </p:nvPr>
        </p:nvSpPr>
        <p:spPr/>
        <p:txBody>
          <a:bodyPr/>
          <a:lstStyle/>
          <a:p>
            <a:r>
              <a:rPr lang="en-US" dirty="0"/>
              <a:t>Source: FactSet</a:t>
            </a:r>
          </a:p>
        </p:txBody>
      </p:sp>
      <p:sp>
        <p:nvSpPr>
          <p:cNvPr id="5" name="Text Placeholder 4">
            <a:extLst>
              <a:ext uri="{FF2B5EF4-FFF2-40B4-BE49-F238E27FC236}">
                <a16:creationId xmlns:a16="http://schemas.microsoft.com/office/drawing/2014/main" id="{6D461110-5B2E-E36E-1E63-DA47BC9ADA50}"/>
              </a:ext>
            </a:extLst>
          </p:cNvPr>
          <p:cNvSpPr>
            <a:spLocks noGrp="1"/>
          </p:cNvSpPr>
          <p:nvPr>
            <p:ph type="body" sz="quarter" idx="12"/>
          </p:nvPr>
        </p:nvSpPr>
        <p:spPr>
          <a:xfrm>
            <a:off x="533400" y="826737"/>
            <a:ext cx="8610600" cy="468663"/>
          </a:xfrm>
        </p:spPr>
        <p:txBody>
          <a:bodyPr/>
          <a:lstStyle/>
          <a:p>
            <a:r>
              <a:rPr lang="en-US" dirty="0"/>
              <a:t>Federal Fund Futures</a:t>
            </a:r>
          </a:p>
        </p:txBody>
      </p:sp>
      <p:sp>
        <p:nvSpPr>
          <p:cNvPr id="10" name="Rectangle 9">
            <a:extLst>
              <a:ext uri="{FF2B5EF4-FFF2-40B4-BE49-F238E27FC236}">
                <a16:creationId xmlns:a16="http://schemas.microsoft.com/office/drawing/2014/main" id="{0619CFE0-71FE-4E4F-EBEA-D0D17DFBF8EE}"/>
              </a:ext>
            </a:extLst>
          </p:cNvPr>
          <p:cNvSpPr/>
          <p:nvPr/>
        </p:nvSpPr>
        <p:spPr>
          <a:xfrm>
            <a:off x="1880793" y="3857297"/>
            <a:ext cx="5455428" cy="80995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Market-based expectations for rate cuts have been pushed out from March to June after Fed Chair Jerome Powell announced that a rate cut at the March meeting is “unlikely”</a:t>
            </a:r>
          </a:p>
        </p:txBody>
      </p:sp>
    </p:spTree>
    <p:extLst>
      <p:ext uri="{BB962C8B-B14F-4D97-AF65-F5344CB8AC3E}">
        <p14:creationId xmlns:p14="http://schemas.microsoft.com/office/powerpoint/2010/main" val="228268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C55A57-BC9C-E66C-E7C7-0C6517F0FDCF}"/>
              </a:ext>
            </a:extLst>
          </p:cNvPr>
          <p:cNvSpPr>
            <a:spLocks noGrp="1"/>
          </p:cNvSpPr>
          <p:nvPr>
            <p:ph type="title"/>
          </p:nvPr>
        </p:nvSpPr>
        <p:spPr/>
        <p:txBody>
          <a:bodyPr/>
          <a:lstStyle/>
          <a:p>
            <a:r>
              <a:rPr lang="en-US" dirty="0"/>
              <a:t>Market backdrop</a:t>
            </a:r>
          </a:p>
        </p:txBody>
      </p:sp>
      <p:pic>
        <p:nvPicPr>
          <p:cNvPr id="9" name="Graphic 8" descr="Coins outline">
            <a:extLst>
              <a:ext uri="{FF2B5EF4-FFF2-40B4-BE49-F238E27FC236}">
                <a16:creationId xmlns:a16="http://schemas.microsoft.com/office/drawing/2014/main" id="{E198AD59-C4AE-7DD8-64A5-DF1BC2FA3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098" y="3878390"/>
            <a:ext cx="914400" cy="914400"/>
          </a:xfrm>
          <a:prstGeom prst="rect">
            <a:avLst/>
          </a:prstGeom>
        </p:spPr>
      </p:pic>
      <p:pic>
        <p:nvPicPr>
          <p:cNvPr id="11" name="Graphic 10" descr="Food Safety outline">
            <a:extLst>
              <a:ext uri="{FF2B5EF4-FFF2-40B4-BE49-F238E27FC236}">
                <a16:creationId xmlns:a16="http://schemas.microsoft.com/office/drawing/2014/main" id="{3F495B6A-7C42-94ED-7E80-709A491920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7384" y="3103930"/>
            <a:ext cx="914400" cy="914400"/>
          </a:xfrm>
          <a:prstGeom prst="rect">
            <a:avLst/>
          </a:prstGeom>
        </p:spPr>
      </p:pic>
      <p:pic>
        <p:nvPicPr>
          <p:cNvPr id="13" name="Graphic 12" descr="Bank outline">
            <a:extLst>
              <a:ext uri="{FF2B5EF4-FFF2-40B4-BE49-F238E27FC236}">
                <a16:creationId xmlns:a16="http://schemas.microsoft.com/office/drawing/2014/main" id="{9A8D1FD1-E821-9ACE-95A1-759E7E3E12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7384" y="1627722"/>
            <a:ext cx="914400" cy="914400"/>
          </a:xfrm>
          <a:prstGeom prst="rect">
            <a:avLst/>
          </a:prstGeom>
        </p:spPr>
      </p:pic>
      <p:pic>
        <p:nvPicPr>
          <p:cNvPr id="15" name="Graphic 14" descr="Safe outline">
            <a:extLst>
              <a:ext uri="{FF2B5EF4-FFF2-40B4-BE49-F238E27FC236}">
                <a16:creationId xmlns:a16="http://schemas.microsoft.com/office/drawing/2014/main" id="{B2D120B5-4582-670F-7A93-9111528B61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7384" y="2364688"/>
            <a:ext cx="914400" cy="914400"/>
          </a:xfrm>
          <a:prstGeom prst="rect">
            <a:avLst/>
          </a:prstGeom>
        </p:spPr>
      </p:pic>
      <p:pic>
        <p:nvPicPr>
          <p:cNvPr id="17" name="Graphic 16" descr="Oil Rig outline">
            <a:extLst>
              <a:ext uri="{FF2B5EF4-FFF2-40B4-BE49-F238E27FC236}">
                <a16:creationId xmlns:a16="http://schemas.microsoft.com/office/drawing/2014/main" id="{CF6EFEB2-66BF-77CC-26B1-7878857ECA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0098" y="4583482"/>
            <a:ext cx="914400" cy="914400"/>
          </a:xfrm>
          <a:prstGeom prst="rect">
            <a:avLst/>
          </a:prstGeom>
        </p:spPr>
      </p:pic>
      <p:pic>
        <p:nvPicPr>
          <p:cNvPr id="19" name="Graphic 18" descr="Rollercoaster Down outline">
            <a:extLst>
              <a:ext uri="{FF2B5EF4-FFF2-40B4-BE49-F238E27FC236}">
                <a16:creationId xmlns:a16="http://schemas.microsoft.com/office/drawing/2014/main" id="{4D876217-A15F-B538-586D-5DDBC9E011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2140" y="3153835"/>
            <a:ext cx="914400" cy="914400"/>
          </a:xfrm>
          <a:prstGeom prst="rect">
            <a:avLst/>
          </a:prstGeom>
        </p:spPr>
      </p:pic>
      <p:pic>
        <p:nvPicPr>
          <p:cNvPr id="21" name="Graphic 20" descr="Loan outline">
            <a:extLst>
              <a:ext uri="{FF2B5EF4-FFF2-40B4-BE49-F238E27FC236}">
                <a16:creationId xmlns:a16="http://schemas.microsoft.com/office/drawing/2014/main" id="{85583F7B-EC79-289B-2BC9-0AA57319126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50098" y="2396854"/>
            <a:ext cx="914400" cy="914400"/>
          </a:xfrm>
          <a:prstGeom prst="rect">
            <a:avLst/>
          </a:prstGeom>
        </p:spPr>
      </p:pic>
      <p:pic>
        <p:nvPicPr>
          <p:cNvPr id="23" name="Graphic 22" descr="City outline">
            <a:extLst>
              <a:ext uri="{FF2B5EF4-FFF2-40B4-BE49-F238E27FC236}">
                <a16:creationId xmlns:a16="http://schemas.microsoft.com/office/drawing/2014/main" id="{95626499-9573-4655-08D1-62120FCFCFC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0098" y="1646366"/>
            <a:ext cx="914400" cy="914400"/>
          </a:xfrm>
          <a:prstGeom prst="rect">
            <a:avLst/>
          </a:prstGeom>
        </p:spPr>
      </p:pic>
      <p:sp>
        <p:nvSpPr>
          <p:cNvPr id="50" name="Rectangle 49">
            <a:extLst>
              <a:ext uri="{FF2B5EF4-FFF2-40B4-BE49-F238E27FC236}">
                <a16:creationId xmlns:a16="http://schemas.microsoft.com/office/drawing/2014/main" id="{9B055503-0B2A-FD37-E806-F610C8A48FD5}"/>
              </a:ext>
            </a:extLst>
          </p:cNvPr>
          <p:cNvSpPr/>
          <p:nvPr/>
        </p:nvSpPr>
        <p:spPr>
          <a:xfrm>
            <a:off x="1292578" y="1772858"/>
            <a:ext cx="1160835"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S&amp;P 500</a:t>
            </a:r>
          </a:p>
        </p:txBody>
      </p:sp>
      <p:sp>
        <p:nvSpPr>
          <p:cNvPr id="54" name="Rectangle 53">
            <a:extLst>
              <a:ext uri="{FF2B5EF4-FFF2-40B4-BE49-F238E27FC236}">
                <a16:creationId xmlns:a16="http://schemas.microsoft.com/office/drawing/2014/main" id="{DE59AEDD-C475-669A-E454-85D417E4B162}"/>
              </a:ext>
            </a:extLst>
          </p:cNvPr>
          <p:cNvSpPr/>
          <p:nvPr/>
        </p:nvSpPr>
        <p:spPr>
          <a:xfrm>
            <a:off x="2581098" y="1772858"/>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4,766</a:t>
            </a:r>
          </a:p>
        </p:txBody>
      </p:sp>
      <p:sp>
        <p:nvSpPr>
          <p:cNvPr id="59" name="Rectangle 58">
            <a:extLst>
              <a:ext uri="{FF2B5EF4-FFF2-40B4-BE49-F238E27FC236}">
                <a16:creationId xmlns:a16="http://schemas.microsoft.com/office/drawing/2014/main" id="{A520D4C6-941B-2286-0B8F-AD24E1196173}"/>
              </a:ext>
            </a:extLst>
          </p:cNvPr>
          <p:cNvSpPr/>
          <p:nvPr/>
        </p:nvSpPr>
        <p:spPr>
          <a:xfrm>
            <a:off x="1292578" y="2509824"/>
            <a:ext cx="1160835"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IG OAS</a:t>
            </a:r>
          </a:p>
        </p:txBody>
      </p:sp>
      <p:sp>
        <p:nvSpPr>
          <p:cNvPr id="60" name="Rectangle 59">
            <a:extLst>
              <a:ext uri="{FF2B5EF4-FFF2-40B4-BE49-F238E27FC236}">
                <a16:creationId xmlns:a16="http://schemas.microsoft.com/office/drawing/2014/main" id="{D7C7EE81-EEEA-6D57-7009-3B5E33419878}"/>
              </a:ext>
            </a:extLst>
          </p:cNvPr>
          <p:cNvSpPr/>
          <p:nvPr/>
        </p:nvSpPr>
        <p:spPr>
          <a:xfrm>
            <a:off x="2581098" y="2509824"/>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0.92</a:t>
            </a:r>
          </a:p>
        </p:txBody>
      </p:sp>
      <p:sp>
        <p:nvSpPr>
          <p:cNvPr id="61" name="Rectangle 60">
            <a:extLst>
              <a:ext uri="{FF2B5EF4-FFF2-40B4-BE49-F238E27FC236}">
                <a16:creationId xmlns:a16="http://schemas.microsoft.com/office/drawing/2014/main" id="{60234F32-0D8F-FEF8-9147-761ED4E21C2C}"/>
              </a:ext>
            </a:extLst>
          </p:cNvPr>
          <p:cNvSpPr/>
          <p:nvPr/>
        </p:nvSpPr>
        <p:spPr>
          <a:xfrm>
            <a:off x="1292578" y="3258084"/>
            <a:ext cx="1160835"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HY OAS</a:t>
            </a:r>
          </a:p>
        </p:txBody>
      </p:sp>
      <p:sp>
        <p:nvSpPr>
          <p:cNvPr id="62" name="Rectangle 61">
            <a:extLst>
              <a:ext uri="{FF2B5EF4-FFF2-40B4-BE49-F238E27FC236}">
                <a16:creationId xmlns:a16="http://schemas.microsoft.com/office/drawing/2014/main" id="{68808CD2-6D20-1769-FFAC-2E626BE7C0D1}"/>
              </a:ext>
            </a:extLst>
          </p:cNvPr>
          <p:cNvSpPr/>
          <p:nvPr/>
        </p:nvSpPr>
        <p:spPr>
          <a:xfrm>
            <a:off x="2581098" y="3258084"/>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2.93</a:t>
            </a:r>
          </a:p>
        </p:txBody>
      </p:sp>
      <p:sp>
        <p:nvSpPr>
          <p:cNvPr id="63" name="Rectangle 62">
            <a:extLst>
              <a:ext uri="{FF2B5EF4-FFF2-40B4-BE49-F238E27FC236}">
                <a16:creationId xmlns:a16="http://schemas.microsoft.com/office/drawing/2014/main" id="{A071317F-5784-2EEC-50CE-05F6294767FF}"/>
              </a:ext>
            </a:extLst>
          </p:cNvPr>
          <p:cNvSpPr/>
          <p:nvPr/>
        </p:nvSpPr>
        <p:spPr>
          <a:xfrm>
            <a:off x="1290244" y="4002185"/>
            <a:ext cx="1160835"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Gold</a:t>
            </a:r>
          </a:p>
        </p:txBody>
      </p:sp>
      <p:sp>
        <p:nvSpPr>
          <p:cNvPr id="64" name="Rectangle 63">
            <a:extLst>
              <a:ext uri="{FF2B5EF4-FFF2-40B4-BE49-F238E27FC236}">
                <a16:creationId xmlns:a16="http://schemas.microsoft.com/office/drawing/2014/main" id="{147A4BA8-6F17-7B61-EA4D-785C20E3EFE5}"/>
              </a:ext>
            </a:extLst>
          </p:cNvPr>
          <p:cNvSpPr/>
          <p:nvPr/>
        </p:nvSpPr>
        <p:spPr>
          <a:xfrm>
            <a:off x="2578764" y="4002185"/>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1,895</a:t>
            </a:r>
          </a:p>
        </p:txBody>
      </p:sp>
      <p:sp>
        <p:nvSpPr>
          <p:cNvPr id="65" name="Rectangle 64">
            <a:extLst>
              <a:ext uri="{FF2B5EF4-FFF2-40B4-BE49-F238E27FC236}">
                <a16:creationId xmlns:a16="http://schemas.microsoft.com/office/drawing/2014/main" id="{B6F8D3D1-BC3E-BFE7-2C16-42DB4E20BEFC}"/>
              </a:ext>
            </a:extLst>
          </p:cNvPr>
          <p:cNvSpPr/>
          <p:nvPr/>
        </p:nvSpPr>
        <p:spPr>
          <a:xfrm>
            <a:off x="1292578" y="4744594"/>
            <a:ext cx="1160835"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Oil</a:t>
            </a:r>
          </a:p>
        </p:txBody>
      </p:sp>
      <p:sp>
        <p:nvSpPr>
          <p:cNvPr id="66" name="Rectangle 65">
            <a:extLst>
              <a:ext uri="{FF2B5EF4-FFF2-40B4-BE49-F238E27FC236}">
                <a16:creationId xmlns:a16="http://schemas.microsoft.com/office/drawing/2014/main" id="{7BC87E04-DDC7-C1AE-94D2-EBFF1484635C}"/>
              </a:ext>
            </a:extLst>
          </p:cNvPr>
          <p:cNvSpPr/>
          <p:nvPr/>
        </p:nvSpPr>
        <p:spPr>
          <a:xfrm>
            <a:off x="2581098" y="4744594"/>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75</a:t>
            </a:r>
          </a:p>
        </p:txBody>
      </p:sp>
      <p:sp>
        <p:nvSpPr>
          <p:cNvPr id="72" name="Rectangle 71">
            <a:extLst>
              <a:ext uri="{FF2B5EF4-FFF2-40B4-BE49-F238E27FC236}">
                <a16:creationId xmlns:a16="http://schemas.microsoft.com/office/drawing/2014/main" id="{238A286E-9C40-F310-3BF3-7B8CCFB56A60}"/>
              </a:ext>
            </a:extLst>
          </p:cNvPr>
          <p:cNvSpPr/>
          <p:nvPr/>
        </p:nvSpPr>
        <p:spPr>
          <a:xfrm>
            <a:off x="3619241" y="1776100"/>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4,769</a:t>
            </a:r>
          </a:p>
        </p:txBody>
      </p:sp>
      <p:sp>
        <p:nvSpPr>
          <p:cNvPr id="73" name="Rectangle 72">
            <a:extLst>
              <a:ext uri="{FF2B5EF4-FFF2-40B4-BE49-F238E27FC236}">
                <a16:creationId xmlns:a16="http://schemas.microsoft.com/office/drawing/2014/main" id="{2F9FE678-7E76-A632-226F-A0FB58B868E8}"/>
              </a:ext>
            </a:extLst>
          </p:cNvPr>
          <p:cNvSpPr/>
          <p:nvPr/>
        </p:nvSpPr>
        <p:spPr>
          <a:xfrm>
            <a:off x="3619241" y="2513066"/>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0.99</a:t>
            </a:r>
          </a:p>
        </p:txBody>
      </p:sp>
      <p:sp>
        <p:nvSpPr>
          <p:cNvPr id="74" name="Rectangle 73">
            <a:extLst>
              <a:ext uri="{FF2B5EF4-FFF2-40B4-BE49-F238E27FC236}">
                <a16:creationId xmlns:a16="http://schemas.microsoft.com/office/drawing/2014/main" id="{5760A96B-4773-14E7-BA36-3E2C1B16C48B}"/>
              </a:ext>
            </a:extLst>
          </p:cNvPr>
          <p:cNvSpPr/>
          <p:nvPr/>
        </p:nvSpPr>
        <p:spPr>
          <a:xfrm>
            <a:off x="3619241" y="3261326"/>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3.23</a:t>
            </a:r>
          </a:p>
        </p:txBody>
      </p:sp>
      <p:sp>
        <p:nvSpPr>
          <p:cNvPr id="75" name="Rectangle 74">
            <a:extLst>
              <a:ext uri="{FF2B5EF4-FFF2-40B4-BE49-F238E27FC236}">
                <a16:creationId xmlns:a16="http://schemas.microsoft.com/office/drawing/2014/main" id="{EC3F487F-79B4-783E-3D4F-F11B01F4555F}"/>
              </a:ext>
            </a:extLst>
          </p:cNvPr>
          <p:cNvSpPr/>
          <p:nvPr/>
        </p:nvSpPr>
        <p:spPr>
          <a:xfrm>
            <a:off x="3616907" y="4005427"/>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2,072</a:t>
            </a:r>
          </a:p>
        </p:txBody>
      </p:sp>
      <p:sp>
        <p:nvSpPr>
          <p:cNvPr id="76" name="Rectangle 75">
            <a:extLst>
              <a:ext uri="{FF2B5EF4-FFF2-40B4-BE49-F238E27FC236}">
                <a16:creationId xmlns:a16="http://schemas.microsoft.com/office/drawing/2014/main" id="{B18B59CF-7F86-109D-8CF4-159A3190DFCE}"/>
              </a:ext>
            </a:extLst>
          </p:cNvPr>
          <p:cNvSpPr/>
          <p:nvPr/>
        </p:nvSpPr>
        <p:spPr>
          <a:xfrm>
            <a:off x="3619241" y="4747836"/>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72</a:t>
            </a:r>
          </a:p>
        </p:txBody>
      </p:sp>
      <p:sp>
        <p:nvSpPr>
          <p:cNvPr id="77" name="Rectangle 76">
            <a:extLst>
              <a:ext uri="{FF2B5EF4-FFF2-40B4-BE49-F238E27FC236}">
                <a16:creationId xmlns:a16="http://schemas.microsoft.com/office/drawing/2014/main" id="{4C7004D9-C4A3-8E09-3C9E-0A17D79B3D8E}"/>
              </a:ext>
            </a:extLst>
          </p:cNvPr>
          <p:cNvSpPr/>
          <p:nvPr/>
        </p:nvSpPr>
        <p:spPr>
          <a:xfrm>
            <a:off x="5552329" y="1768837"/>
            <a:ext cx="1160835"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Fed Funds</a:t>
            </a:r>
          </a:p>
        </p:txBody>
      </p:sp>
      <p:sp>
        <p:nvSpPr>
          <p:cNvPr id="78" name="Rectangle 77">
            <a:extLst>
              <a:ext uri="{FF2B5EF4-FFF2-40B4-BE49-F238E27FC236}">
                <a16:creationId xmlns:a16="http://schemas.microsoft.com/office/drawing/2014/main" id="{7B922774-C467-4F07-1161-5F5671B59F94}"/>
              </a:ext>
            </a:extLst>
          </p:cNvPr>
          <p:cNvSpPr/>
          <p:nvPr/>
        </p:nvSpPr>
        <p:spPr>
          <a:xfrm>
            <a:off x="6840849" y="1768837"/>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0.25</a:t>
            </a:r>
          </a:p>
        </p:txBody>
      </p:sp>
      <p:sp>
        <p:nvSpPr>
          <p:cNvPr id="79" name="Rectangle 78">
            <a:extLst>
              <a:ext uri="{FF2B5EF4-FFF2-40B4-BE49-F238E27FC236}">
                <a16:creationId xmlns:a16="http://schemas.microsoft.com/office/drawing/2014/main" id="{088FE6BE-E5C1-D92A-0072-44CE4C5C2956}"/>
              </a:ext>
            </a:extLst>
          </p:cNvPr>
          <p:cNvSpPr/>
          <p:nvPr/>
        </p:nvSpPr>
        <p:spPr>
          <a:xfrm>
            <a:off x="5552329" y="2505803"/>
            <a:ext cx="1160835"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US       10 Year</a:t>
            </a:r>
          </a:p>
        </p:txBody>
      </p:sp>
      <p:sp>
        <p:nvSpPr>
          <p:cNvPr id="80" name="Rectangle 79">
            <a:extLst>
              <a:ext uri="{FF2B5EF4-FFF2-40B4-BE49-F238E27FC236}">
                <a16:creationId xmlns:a16="http://schemas.microsoft.com/office/drawing/2014/main" id="{C6715490-348F-0B2E-977E-B7C46B51E325}"/>
              </a:ext>
            </a:extLst>
          </p:cNvPr>
          <p:cNvSpPr/>
          <p:nvPr/>
        </p:nvSpPr>
        <p:spPr>
          <a:xfrm>
            <a:off x="6840849" y="2505803"/>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1.51</a:t>
            </a:r>
          </a:p>
        </p:txBody>
      </p:sp>
      <p:sp>
        <p:nvSpPr>
          <p:cNvPr id="81" name="Rectangle 80">
            <a:extLst>
              <a:ext uri="{FF2B5EF4-FFF2-40B4-BE49-F238E27FC236}">
                <a16:creationId xmlns:a16="http://schemas.microsoft.com/office/drawing/2014/main" id="{F9D0373E-8D80-36F0-6213-945524414331}"/>
              </a:ext>
            </a:extLst>
          </p:cNvPr>
          <p:cNvSpPr/>
          <p:nvPr/>
        </p:nvSpPr>
        <p:spPr>
          <a:xfrm>
            <a:off x="5552329" y="3254063"/>
            <a:ext cx="1160835"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CPI</a:t>
            </a:r>
          </a:p>
        </p:txBody>
      </p:sp>
      <p:sp>
        <p:nvSpPr>
          <p:cNvPr id="82" name="Rectangle 81">
            <a:extLst>
              <a:ext uri="{FF2B5EF4-FFF2-40B4-BE49-F238E27FC236}">
                <a16:creationId xmlns:a16="http://schemas.microsoft.com/office/drawing/2014/main" id="{16CBCDC1-53D6-DC24-7B97-0A72151C2B7A}"/>
              </a:ext>
            </a:extLst>
          </p:cNvPr>
          <p:cNvSpPr/>
          <p:nvPr/>
        </p:nvSpPr>
        <p:spPr>
          <a:xfrm>
            <a:off x="6840849" y="3254063"/>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7.19</a:t>
            </a:r>
          </a:p>
        </p:txBody>
      </p:sp>
      <p:sp>
        <p:nvSpPr>
          <p:cNvPr id="83" name="Rectangle 82">
            <a:extLst>
              <a:ext uri="{FF2B5EF4-FFF2-40B4-BE49-F238E27FC236}">
                <a16:creationId xmlns:a16="http://schemas.microsoft.com/office/drawing/2014/main" id="{D2E4932E-ECA7-03FC-80F1-B13348E23D8E}"/>
              </a:ext>
            </a:extLst>
          </p:cNvPr>
          <p:cNvSpPr/>
          <p:nvPr/>
        </p:nvSpPr>
        <p:spPr>
          <a:xfrm>
            <a:off x="7878992" y="1772079"/>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5.50</a:t>
            </a:r>
          </a:p>
        </p:txBody>
      </p:sp>
      <p:sp>
        <p:nvSpPr>
          <p:cNvPr id="84" name="Rectangle 83">
            <a:extLst>
              <a:ext uri="{FF2B5EF4-FFF2-40B4-BE49-F238E27FC236}">
                <a16:creationId xmlns:a16="http://schemas.microsoft.com/office/drawing/2014/main" id="{101DBA8A-B608-C214-0205-3162A0374052}"/>
              </a:ext>
            </a:extLst>
          </p:cNvPr>
          <p:cNvSpPr/>
          <p:nvPr/>
        </p:nvSpPr>
        <p:spPr>
          <a:xfrm>
            <a:off x="7878992" y="2509045"/>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3.88</a:t>
            </a:r>
          </a:p>
        </p:txBody>
      </p:sp>
      <p:sp>
        <p:nvSpPr>
          <p:cNvPr id="85" name="Rectangle 84">
            <a:extLst>
              <a:ext uri="{FF2B5EF4-FFF2-40B4-BE49-F238E27FC236}">
                <a16:creationId xmlns:a16="http://schemas.microsoft.com/office/drawing/2014/main" id="{FE6D68EF-2D6D-D88C-25B8-BECB6B48BE60}"/>
              </a:ext>
            </a:extLst>
          </p:cNvPr>
          <p:cNvSpPr/>
          <p:nvPr/>
        </p:nvSpPr>
        <p:spPr>
          <a:xfrm>
            <a:off x="7878992" y="3257305"/>
            <a:ext cx="890477" cy="624129"/>
          </a:xfrm>
          <a:prstGeom prst="rect">
            <a:avLst/>
          </a:prstGeom>
          <a:noFill/>
          <a:ln w="38100">
            <a:solidFill>
              <a:schemeClr val="accent1"/>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3.12</a:t>
            </a:r>
          </a:p>
        </p:txBody>
      </p:sp>
      <p:sp>
        <p:nvSpPr>
          <p:cNvPr id="88" name="Rectangle 87">
            <a:extLst>
              <a:ext uri="{FF2B5EF4-FFF2-40B4-BE49-F238E27FC236}">
                <a16:creationId xmlns:a16="http://schemas.microsoft.com/office/drawing/2014/main" id="{FDC04BB4-691E-4F98-D1B7-BB4309422E7A}"/>
              </a:ext>
            </a:extLst>
          </p:cNvPr>
          <p:cNvSpPr/>
          <p:nvPr/>
        </p:nvSpPr>
        <p:spPr>
          <a:xfrm>
            <a:off x="2578764" y="1029342"/>
            <a:ext cx="890477" cy="624129"/>
          </a:xfrm>
          <a:prstGeom prst="rect">
            <a:avLst/>
          </a:prstGeom>
          <a:noFill/>
          <a:ln w="38100">
            <a:solidFill>
              <a:schemeClr val="accent3"/>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rPr>
              <a:t>2022</a:t>
            </a:r>
          </a:p>
        </p:txBody>
      </p:sp>
      <p:sp>
        <p:nvSpPr>
          <p:cNvPr id="89" name="Rectangle 88">
            <a:extLst>
              <a:ext uri="{FF2B5EF4-FFF2-40B4-BE49-F238E27FC236}">
                <a16:creationId xmlns:a16="http://schemas.microsoft.com/office/drawing/2014/main" id="{63BABBCD-CFA7-D6DD-3059-DE479A1EA335}"/>
              </a:ext>
            </a:extLst>
          </p:cNvPr>
          <p:cNvSpPr/>
          <p:nvPr/>
        </p:nvSpPr>
        <p:spPr>
          <a:xfrm>
            <a:off x="3616907" y="1032584"/>
            <a:ext cx="890477" cy="624129"/>
          </a:xfrm>
          <a:prstGeom prst="rect">
            <a:avLst/>
          </a:prstGeom>
          <a:noFill/>
          <a:ln w="38100">
            <a:solidFill>
              <a:schemeClr val="accent3"/>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rPr>
              <a:t>2024</a:t>
            </a:r>
          </a:p>
        </p:txBody>
      </p:sp>
      <p:sp>
        <p:nvSpPr>
          <p:cNvPr id="90" name="Rectangle 89">
            <a:extLst>
              <a:ext uri="{FF2B5EF4-FFF2-40B4-BE49-F238E27FC236}">
                <a16:creationId xmlns:a16="http://schemas.microsoft.com/office/drawing/2014/main" id="{D388E676-707C-16C9-7914-FC3FFE6A88F7}"/>
              </a:ext>
            </a:extLst>
          </p:cNvPr>
          <p:cNvSpPr/>
          <p:nvPr/>
        </p:nvSpPr>
        <p:spPr>
          <a:xfrm>
            <a:off x="6838515" y="1025321"/>
            <a:ext cx="890477" cy="624129"/>
          </a:xfrm>
          <a:prstGeom prst="rect">
            <a:avLst/>
          </a:prstGeom>
          <a:noFill/>
          <a:ln w="38100">
            <a:solidFill>
              <a:schemeClr val="accent3"/>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rPr>
              <a:t>2022</a:t>
            </a:r>
          </a:p>
        </p:txBody>
      </p:sp>
      <p:sp>
        <p:nvSpPr>
          <p:cNvPr id="91" name="Rectangle 90">
            <a:extLst>
              <a:ext uri="{FF2B5EF4-FFF2-40B4-BE49-F238E27FC236}">
                <a16:creationId xmlns:a16="http://schemas.microsoft.com/office/drawing/2014/main" id="{AF938408-0C6E-CCFB-B423-19E196EF2FA6}"/>
              </a:ext>
            </a:extLst>
          </p:cNvPr>
          <p:cNvSpPr/>
          <p:nvPr/>
        </p:nvSpPr>
        <p:spPr>
          <a:xfrm>
            <a:off x="7876658" y="1028563"/>
            <a:ext cx="890477" cy="624129"/>
          </a:xfrm>
          <a:prstGeom prst="rect">
            <a:avLst/>
          </a:prstGeom>
          <a:noFill/>
          <a:ln w="38100">
            <a:solidFill>
              <a:schemeClr val="accent3"/>
            </a:solidFill>
            <a:extLst>
              <a:ext uri="{C807C97D-BFC1-408E-A445-0C87EB9F89A2}">
                <ask:lineSketchStyleProps xmlns:ask="http://schemas.microsoft.com/office/drawing/2018/sketchyshapes" sd="1219033472">
                  <a:custGeom>
                    <a:avLst/>
                    <a:gdLst>
                      <a:gd name="connsiteX0" fmla="*/ 0 w 1660187"/>
                      <a:gd name="connsiteY0" fmla="*/ 0 h 914400"/>
                      <a:gd name="connsiteX1" fmla="*/ 536794 w 1660187"/>
                      <a:gd name="connsiteY1" fmla="*/ 0 h 914400"/>
                      <a:gd name="connsiteX2" fmla="*/ 1040384 w 1660187"/>
                      <a:gd name="connsiteY2" fmla="*/ 0 h 914400"/>
                      <a:gd name="connsiteX3" fmla="*/ 1660187 w 1660187"/>
                      <a:gd name="connsiteY3" fmla="*/ 0 h 914400"/>
                      <a:gd name="connsiteX4" fmla="*/ 1660187 w 1660187"/>
                      <a:gd name="connsiteY4" fmla="*/ 448056 h 914400"/>
                      <a:gd name="connsiteX5" fmla="*/ 1660187 w 1660187"/>
                      <a:gd name="connsiteY5" fmla="*/ 914400 h 914400"/>
                      <a:gd name="connsiteX6" fmla="*/ 1139995 w 1660187"/>
                      <a:gd name="connsiteY6" fmla="*/ 914400 h 914400"/>
                      <a:gd name="connsiteX7" fmla="*/ 619803 w 1660187"/>
                      <a:gd name="connsiteY7" fmla="*/ 914400 h 914400"/>
                      <a:gd name="connsiteX8" fmla="*/ 0 w 1660187"/>
                      <a:gd name="connsiteY8" fmla="*/ 914400 h 914400"/>
                      <a:gd name="connsiteX9" fmla="*/ 0 w 1660187"/>
                      <a:gd name="connsiteY9" fmla="*/ 484632 h 914400"/>
                      <a:gd name="connsiteX10" fmla="*/ 0 w 166018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7" h="914400" extrusionOk="0">
                        <a:moveTo>
                          <a:pt x="0" y="0"/>
                        </a:moveTo>
                        <a:cubicBezTo>
                          <a:pt x="124282" y="-41227"/>
                          <a:pt x="331488" y="16500"/>
                          <a:pt x="536794" y="0"/>
                        </a:cubicBezTo>
                        <a:cubicBezTo>
                          <a:pt x="742100" y="-16500"/>
                          <a:pt x="913624" y="8308"/>
                          <a:pt x="1040384" y="0"/>
                        </a:cubicBezTo>
                        <a:cubicBezTo>
                          <a:pt x="1167144" y="-8308"/>
                          <a:pt x="1391965" y="51469"/>
                          <a:pt x="1660187" y="0"/>
                        </a:cubicBezTo>
                        <a:cubicBezTo>
                          <a:pt x="1669951" y="190508"/>
                          <a:pt x="1635280" y="344994"/>
                          <a:pt x="1660187" y="448056"/>
                        </a:cubicBezTo>
                        <a:cubicBezTo>
                          <a:pt x="1685094" y="551118"/>
                          <a:pt x="1657308" y="732575"/>
                          <a:pt x="1660187" y="914400"/>
                        </a:cubicBezTo>
                        <a:cubicBezTo>
                          <a:pt x="1404495" y="962637"/>
                          <a:pt x="1355913" y="887551"/>
                          <a:pt x="1139995" y="914400"/>
                        </a:cubicBezTo>
                        <a:cubicBezTo>
                          <a:pt x="924077" y="941249"/>
                          <a:pt x="743615" y="860999"/>
                          <a:pt x="619803" y="914400"/>
                        </a:cubicBezTo>
                        <a:cubicBezTo>
                          <a:pt x="495991" y="967801"/>
                          <a:pt x="156480" y="888773"/>
                          <a:pt x="0" y="914400"/>
                        </a:cubicBezTo>
                        <a:cubicBezTo>
                          <a:pt x="-13503" y="810319"/>
                          <a:pt x="7140" y="645201"/>
                          <a:pt x="0" y="484632"/>
                        </a:cubicBezTo>
                        <a:cubicBezTo>
                          <a:pt x="-7140" y="324063"/>
                          <a:pt x="34553" y="195436"/>
                          <a:pt x="0" y="0"/>
                        </a:cubicBezTo>
                        <a:close/>
                      </a:path>
                    </a:pathLst>
                  </a:custGeom>
                  <ask:type>
                    <ask:lineSketchNone/>
                  </ask:type>
                </ask:lineSketchStyleProps>
              </a:ext>
            </a:extLst>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rPr>
              <a:t>2024</a:t>
            </a:r>
          </a:p>
        </p:txBody>
      </p:sp>
    </p:spTree>
    <p:extLst>
      <p:ext uri="{BB962C8B-B14F-4D97-AF65-F5344CB8AC3E}">
        <p14:creationId xmlns:p14="http://schemas.microsoft.com/office/powerpoint/2010/main" val="275201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8" grpId="0" animBg="1"/>
      <p:bldP spid="89" grpId="0" animBg="1"/>
      <p:bldP spid="90" grpId="0" animBg="1"/>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97DB8C6-B596-4946-9F8E-727D89872535}"/>
              </a:ext>
            </a:extLst>
          </p:cNvPr>
          <p:cNvSpPr>
            <a:spLocks noGrp="1"/>
          </p:cNvSpPr>
          <p:nvPr>
            <p:ph type="title"/>
          </p:nvPr>
        </p:nvSpPr>
        <p:spPr/>
        <p:txBody>
          <a:bodyPr/>
          <a:lstStyle/>
          <a:p>
            <a:r>
              <a:rPr lang="en-US" dirty="0"/>
              <a:t>2024 Market Themes</a:t>
            </a:r>
          </a:p>
        </p:txBody>
      </p:sp>
      <p:sp>
        <p:nvSpPr>
          <p:cNvPr id="5" name="Content Placeholder 4">
            <a:extLst>
              <a:ext uri="{FF2B5EF4-FFF2-40B4-BE49-F238E27FC236}">
                <a16:creationId xmlns:a16="http://schemas.microsoft.com/office/drawing/2014/main" id="{6933D551-7A34-4FD7-A562-9033980992C2}"/>
              </a:ext>
            </a:extLst>
          </p:cNvPr>
          <p:cNvSpPr>
            <a:spLocks noGrp="1"/>
          </p:cNvSpPr>
          <p:nvPr>
            <p:ph idx="1"/>
          </p:nvPr>
        </p:nvSpPr>
        <p:spPr/>
        <p:txBody>
          <a:bodyPr/>
          <a:lstStyle/>
          <a:p>
            <a:endParaRPr lang="en-US" dirty="0"/>
          </a:p>
          <a:p>
            <a:endParaRPr lang="en-US" dirty="0"/>
          </a:p>
        </p:txBody>
      </p:sp>
      <p:sp>
        <p:nvSpPr>
          <p:cNvPr id="10" name="Text Placeholder 9">
            <a:extLst>
              <a:ext uri="{FF2B5EF4-FFF2-40B4-BE49-F238E27FC236}">
                <a16:creationId xmlns:a16="http://schemas.microsoft.com/office/drawing/2014/main" id="{2B8A351E-3152-4627-A2BA-05BAC9A9E304}"/>
              </a:ext>
            </a:extLst>
          </p:cNvPr>
          <p:cNvSpPr>
            <a:spLocks noGrp="1"/>
          </p:cNvSpPr>
          <p:nvPr>
            <p:ph type="body" sz="quarter" idx="12"/>
          </p:nvPr>
        </p:nvSpPr>
        <p:spPr/>
        <p:txBody>
          <a:bodyPr/>
          <a:lstStyle/>
          <a:p>
            <a:r>
              <a:rPr lang="en-US" dirty="0"/>
              <a:t>NEPC Market Outlook</a:t>
            </a:r>
          </a:p>
        </p:txBody>
      </p:sp>
      <p:cxnSp>
        <p:nvCxnSpPr>
          <p:cNvPr id="13" name="Straight Connector 12">
            <a:extLst>
              <a:ext uri="{FF2B5EF4-FFF2-40B4-BE49-F238E27FC236}">
                <a16:creationId xmlns:a16="http://schemas.microsoft.com/office/drawing/2014/main" id="{4932C2CC-C25A-4641-AEAB-D3DC5BE71E50}"/>
              </a:ext>
            </a:extLst>
          </p:cNvPr>
          <p:cNvCxnSpPr>
            <a:cxnSpLocks/>
          </p:cNvCxnSpPr>
          <p:nvPr/>
        </p:nvCxnSpPr>
        <p:spPr>
          <a:xfrm>
            <a:off x="352105" y="2221014"/>
            <a:ext cx="8523057"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2FF3FC-39FC-4910-9486-1261CA4760CE}"/>
              </a:ext>
            </a:extLst>
          </p:cNvPr>
          <p:cNvCxnSpPr>
            <a:cxnSpLocks/>
          </p:cNvCxnSpPr>
          <p:nvPr/>
        </p:nvCxnSpPr>
        <p:spPr>
          <a:xfrm>
            <a:off x="338814" y="3138988"/>
            <a:ext cx="8523057"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844FF6-EF64-40CF-BBD5-5B1AC3B210C7}"/>
              </a:ext>
            </a:extLst>
          </p:cNvPr>
          <p:cNvCxnSpPr>
            <a:cxnSpLocks/>
          </p:cNvCxnSpPr>
          <p:nvPr/>
        </p:nvCxnSpPr>
        <p:spPr>
          <a:xfrm>
            <a:off x="338814" y="4051470"/>
            <a:ext cx="8523057"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1250D1F-864C-40CD-BCB1-2980376B57DE}"/>
              </a:ext>
            </a:extLst>
          </p:cNvPr>
          <p:cNvCxnSpPr>
            <a:cxnSpLocks/>
          </p:cNvCxnSpPr>
          <p:nvPr/>
        </p:nvCxnSpPr>
        <p:spPr>
          <a:xfrm>
            <a:off x="352106" y="4974648"/>
            <a:ext cx="8523057"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A36817AB-D141-F123-F372-7401DE0620A2}"/>
              </a:ext>
            </a:extLst>
          </p:cNvPr>
          <p:cNvGrpSpPr/>
          <p:nvPr/>
        </p:nvGrpSpPr>
        <p:grpSpPr>
          <a:xfrm>
            <a:off x="257835" y="1377944"/>
            <a:ext cx="4258512" cy="4442705"/>
            <a:chOff x="352105" y="1377944"/>
            <a:chExt cx="4258512" cy="4442705"/>
          </a:xfrm>
        </p:grpSpPr>
        <p:grpSp>
          <p:nvGrpSpPr>
            <p:cNvPr id="23" name="Group 22">
              <a:extLst>
                <a:ext uri="{FF2B5EF4-FFF2-40B4-BE49-F238E27FC236}">
                  <a16:creationId xmlns:a16="http://schemas.microsoft.com/office/drawing/2014/main" id="{FE017417-A47D-4060-A55E-F1093FB09419}"/>
                </a:ext>
              </a:extLst>
            </p:cNvPr>
            <p:cNvGrpSpPr/>
            <p:nvPr/>
          </p:nvGrpSpPr>
          <p:grpSpPr>
            <a:xfrm>
              <a:off x="352106" y="1377944"/>
              <a:ext cx="4232237" cy="770088"/>
              <a:chOff x="5243236" y="1586879"/>
              <a:chExt cx="3579665" cy="770088"/>
            </a:xfrm>
          </p:grpSpPr>
          <p:sp>
            <p:nvSpPr>
              <p:cNvPr id="17" name="Rectangle 16">
                <a:extLst>
                  <a:ext uri="{FF2B5EF4-FFF2-40B4-BE49-F238E27FC236}">
                    <a16:creationId xmlns:a16="http://schemas.microsoft.com/office/drawing/2014/main" id="{9E314B65-FF74-4BC6-BEF6-1759221F9C30}"/>
                  </a:ext>
                </a:extLst>
              </p:cNvPr>
              <p:cNvSpPr/>
              <p:nvPr/>
            </p:nvSpPr>
            <p:spPr>
              <a:xfrm>
                <a:off x="5625380" y="1586879"/>
                <a:ext cx="3197521" cy="750622"/>
              </a:xfrm>
              <a:prstGeom prst="rect">
                <a:avLst/>
              </a:prstGeom>
              <a:gradFill>
                <a:gsLst>
                  <a:gs pos="0">
                    <a:schemeClr val="bg1"/>
                  </a:gs>
                  <a:gs pos="100000">
                    <a:schemeClr val="bg2">
                      <a:alpha val="3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solidFill>
                    <a:effectLst/>
                    <a:uLnTx/>
                    <a:uFillTx/>
                    <a:latin typeface="Univers"/>
                    <a:ea typeface="+mn-ea"/>
                    <a:cs typeface="+mn-cs"/>
                  </a:rPr>
                  <a:t>Cost of Capital</a:t>
                </a:r>
              </a:p>
            </p:txBody>
          </p:sp>
          <p:sp>
            <p:nvSpPr>
              <p:cNvPr id="22" name="Oval 21">
                <a:extLst>
                  <a:ext uri="{FF2B5EF4-FFF2-40B4-BE49-F238E27FC236}">
                    <a16:creationId xmlns:a16="http://schemas.microsoft.com/office/drawing/2014/main" id="{57679B64-543F-4C33-8E76-10B8AFC6790B}"/>
                  </a:ext>
                </a:extLst>
              </p:cNvPr>
              <p:cNvSpPr/>
              <p:nvPr/>
            </p:nvSpPr>
            <p:spPr>
              <a:xfrm>
                <a:off x="5243236" y="1590212"/>
                <a:ext cx="637606" cy="76675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6"/>
                  </a:solidFill>
                  <a:effectLst/>
                  <a:uLnTx/>
                  <a:uFillTx/>
                  <a:latin typeface="Univers"/>
                  <a:ea typeface="+mn-ea"/>
                  <a:cs typeface="+mn-cs"/>
                </a:endParaRPr>
              </a:p>
            </p:txBody>
          </p:sp>
          <p:pic>
            <p:nvPicPr>
              <p:cNvPr id="21" name="Graphic 20" descr="Scales of justice outline">
                <a:extLst>
                  <a:ext uri="{FF2B5EF4-FFF2-40B4-BE49-F238E27FC236}">
                    <a16:creationId xmlns:a16="http://schemas.microsoft.com/office/drawing/2014/main" id="{10E146C0-A40E-473A-87AA-8F0C1C2038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7914" y="1717077"/>
                <a:ext cx="508459" cy="508459"/>
              </a:xfrm>
              <a:prstGeom prst="rect">
                <a:avLst/>
              </a:prstGeom>
            </p:spPr>
          </p:pic>
        </p:grpSp>
        <p:grpSp>
          <p:nvGrpSpPr>
            <p:cNvPr id="29" name="Group 28">
              <a:extLst>
                <a:ext uri="{FF2B5EF4-FFF2-40B4-BE49-F238E27FC236}">
                  <a16:creationId xmlns:a16="http://schemas.microsoft.com/office/drawing/2014/main" id="{2A94AADE-A7F8-43DE-9563-9BEBBFAC2669}"/>
                </a:ext>
              </a:extLst>
            </p:cNvPr>
            <p:cNvGrpSpPr/>
            <p:nvPr/>
          </p:nvGrpSpPr>
          <p:grpSpPr>
            <a:xfrm>
              <a:off x="352106" y="2310162"/>
              <a:ext cx="4258511" cy="766755"/>
              <a:chOff x="5307914" y="1586878"/>
              <a:chExt cx="3601889" cy="766755"/>
            </a:xfrm>
          </p:grpSpPr>
          <p:sp>
            <p:nvSpPr>
              <p:cNvPr id="30" name="Rectangle 29">
                <a:extLst>
                  <a:ext uri="{FF2B5EF4-FFF2-40B4-BE49-F238E27FC236}">
                    <a16:creationId xmlns:a16="http://schemas.microsoft.com/office/drawing/2014/main" id="{A0CE6792-FD39-4987-9A3F-E006BFDFE9A5}"/>
                  </a:ext>
                </a:extLst>
              </p:cNvPr>
              <p:cNvSpPr/>
              <p:nvPr/>
            </p:nvSpPr>
            <p:spPr>
              <a:xfrm>
                <a:off x="5712281" y="1586879"/>
                <a:ext cx="3197522" cy="750622"/>
              </a:xfrm>
              <a:prstGeom prst="rect">
                <a:avLst/>
              </a:prstGeom>
              <a:gradFill>
                <a:gsLst>
                  <a:gs pos="0">
                    <a:schemeClr val="bg1"/>
                  </a:gs>
                  <a:gs pos="100000">
                    <a:schemeClr val="bg2">
                      <a:alpha val="3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solidFill>
                    <a:effectLst/>
                    <a:uLnTx/>
                    <a:uFillTx/>
                    <a:latin typeface="Univers"/>
                    <a:ea typeface="+mn-ea"/>
                    <a:cs typeface="+mn-cs"/>
                  </a:rPr>
                  <a:t>Magnificent Seven</a:t>
                </a:r>
              </a:p>
            </p:txBody>
          </p:sp>
          <p:sp>
            <p:nvSpPr>
              <p:cNvPr id="31" name="Oval 30">
                <a:extLst>
                  <a:ext uri="{FF2B5EF4-FFF2-40B4-BE49-F238E27FC236}">
                    <a16:creationId xmlns:a16="http://schemas.microsoft.com/office/drawing/2014/main" id="{7A7FB9C3-F350-47BD-8400-61F9123564F2}"/>
                  </a:ext>
                </a:extLst>
              </p:cNvPr>
              <p:cNvSpPr/>
              <p:nvPr/>
            </p:nvSpPr>
            <p:spPr>
              <a:xfrm>
                <a:off x="5307914" y="1586878"/>
                <a:ext cx="637606" cy="766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6"/>
                  </a:solidFill>
                  <a:effectLst/>
                  <a:uLnTx/>
                  <a:uFillTx/>
                  <a:latin typeface="Univers"/>
                  <a:ea typeface="+mn-ea"/>
                  <a:cs typeface="+mn-cs"/>
                </a:endParaRPr>
              </a:p>
            </p:txBody>
          </p:sp>
        </p:grpSp>
        <p:grpSp>
          <p:nvGrpSpPr>
            <p:cNvPr id="37" name="Group 36">
              <a:extLst>
                <a:ext uri="{FF2B5EF4-FFF2-40B4-BE49-F238E27FC236}">
                  <a16:creationId xmlns:a16="http://schemas.microsoft.com/office/drawing/2014/main" id="{47CFA300-338D-4FAA-893F-E2B52CBF663E}"/>
                </a:ext>
              </a:extLst>
            </p:cNvPr>
            <p:cNvGrpSpPr/>
            <p:nvPr/>
          </p:nvGrpSpPr>
          <p:grpSpPr>
            <a:xfrm>
              <a:off x="352106" y="3218143"/>
              <a:ext cx="4248235" cy="766755"/>
              <a:chOff x="5307915" y="1586878"/>
              <a:chExt cx="3593198" cy="766755"/>
            </a:xfrm>
          </p:grpSpPr>
          <p:sp>
            <p:nvSpPr>
              <p:cNvPr id="39" name="Rectangle 38">
                <a:extLst>
                  <a:ext uri="{FF2B5EF4-FFF2-40B4-BE49-F238E27FC236}">
                    <a16:creationId xmlns:a16="http://schemas.microsoft.com/office/drawing/2014/main" id="{6E8E3519-A961-4E3D-8FE0-1AB9F3BA9306}"/>
                  </a:ext>
                </a:extLst>
              </p:cNvPr>
              <p:cNvSpPr/>
              <p:nvPr/>
            </p:nvSpPr>
            <p:spPr>
              <a:xfrm>
                <a:off x="5703591" y="1586879"/>
                <a:ext cx="3197522" cy="750622"/>
              </a:xfrm>
              <a:prstGeom prst="rect">
                <a:avLst/>
              </a:prstGeom>
              <a:gradFill>
                <a:gsLst>
                  <a:gs pos="0">
                    <a:schemeClr val="bg1"/>
                  </a:gs>
                  <a:gs pos="100000">
                    <a:schemeClr val="bg2">
                      <a:alpha val="3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solidFill>
                    <a:effectLst/>
                    <a:uLnTx/>
                    <a:uFillTx/>
                    <a:latin typeface="Univers"/>
                    <a:ea typeface="+mn-ea"/>
                    <a:cs typeface="+mn-cs"/>
                  </a:rPr>
                  <a:t>U.S. Fiscal Debt</a:t>
                </a:r>
              </a:p>
            </p:txBody>
          </p:sp>
          <p:sp>
            <p:nvSpPr>
              <p:cNvPr id="40" name="Oval 39">
                <a:extLst>
                  <a:ext uri="{FF2B5EF4-FFF2-40B4-BE49-F238E27FC236}">
                    <a16:creationId xmlns:a16="http://schemas.microsoft.com/office/drawing/2014/main" id="{96D397A1-0706-4C9A-B313-2D71D961B3F6}"/>
                  </a:ext>
                </a:extLst>
              </p:cNvPr>
              <p:cNvSpPr/>
              <p:nvPr/>
            </p:nvSpPr>
            <p:spPr>
              <a:xfrm>
                <a:off x="5307914" y="1586878"/>
                <a:ext cx="637606" cy="76675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6"/>
                  </a:solidFill>
                  <a:effectLst/>
                  <a:uLnTx/>
                  <a:uFillTx/>
                  <a:latin typeface="Univers"/>
                  <a:ea typeface="+mn-ea"/>
                  <a:cs typeface="+mn-cs"/>
                </a:endParaRPr>
              </a:p>
            </p:txBody>
          </p:sp>
        </p:grpSp>
        <p:grpSp>
          <p:nvGrpSpPr>
            <p:cNvPr id="45" name="Group 44">
              <a:extLst>
                <a:ext uri="{FF2B5EF4-FFF2-40B4-BE49-F238E27FC236}">
                  <a16:creationId xmlns:a16="http://schemas.microsoft.com/office/drawing/2014/main" id="{B59FDD36-3B3F-4B7F-8FF3-25517D03C313}"/>
                </a:ext>
              </a:extLst>
            </p:cNvPr>
            <p:cNvGrpSpPr/>
            <p:nvPr/>
          </p:nvGrpSpPr>
          <p:grpSpPr>
            <a:xfrm>
              <a:off x="352106" y="4127043"/>
              <a:ext cx="4248237" cy="766755"/>
              <a:chOff x="5307914" y="1586878"/>
              <a:chExt cx="3593199" cy="766755"/>
            </a:xfrm>
          </p:grpSpPr>
          <p:sp>
            <p:nvSpPr>
              <p:cNvPr id="47" name="Rectangle 46">
                <a:extLst>
                  <a:ext uri="{FF2B5EF4-FFF2-40B4-BE49-F238E27FC236}">
                    <a16:creationId xmlns:a16="http://schemas.microsoft.com/office/drawing/2014/main" id="{CBE21713-8929-41FA-842A-709AADDDBD49}"/>
                  </a:ext>
                </a:extLst>
              </p:cNvPr>
              <p:cNvSpPr/>
              <p:nvPr/>
            </p:nvSpPr>
            <p:spPr>
              <a:xfrm>
                <a:off x="5703591" y="1586879"/>
                <a:ext cx="3197522" cy="750622"/>
              </a:xfrm>
              <a:prstGeom prst="rect">
                <a:avLst/>
              </a:prstGeom>
              <a:gradFill>
                <a:gsLst>
                  <a:gs pos="0">
                    <a:schemeClr val="bg1"/>
                  </a:gs>
                  <a:gs pos="100000">
                    <a:schemeClr val="bg2">
                      <a:alpha val="3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solidFill>
                    <a:effectLst/>
                    <a:uLnTx/>
                    <a:uFillTx/>
                    <a:latin typeface="Univers"/>
                    <a:ea typeface="+mn-ea"/>
                    <a:cs typeface="+mn-cs"/>
                  </a:rPr>
                  <a:t>Artificial Intelligence</a:t>
                </a:r>
              </a:p>
            </p:txBody>
          </p:sp>
          <p:sp>
            <p:nvSpPr>
              <p:cNvPr id="48" name="Oval 47">
                <a:extLst>
                  <a:ext uri="{FF2B5EF4-FFF2-40B4-BE49-F238E27FC236}">
                    <a16:creationId xmlns:a16="http://schemas.microsoft.com/office/drawing/2014/main" id="{25907B06-14FE-4BB7-809A-F76882257339}"/>
                  </a:ext>
                </a:extLst>
              </p:cNvPr>
              <p:cNvSpPr/>
              <p:nvPr/>
            </p:nvSpPr>
            <p:spPr>
              <a:xfrm>
                <a:off x="5307914" y="1586878"/>
                <a:ext cx="637606" cy="76675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6"/>
                  </a:solidFill>
                  <a:effectLst/>
                  <a:uLnTx/>
                  <a:uFillTx/>
                  <a:latin typeface="Univers"/>
                  <a:ea typeface="+mn-ea"/>
                  <a:cs typeface="+mn-cs"/>
                </a:endParaRPr>
              </a:p>
            </p:txBody>
          </p:sp>
        </p:grpSp>
        <p:grpSp>
          <p:nvGrpSpPr>
            <p:cNvPr id="55" name="Group 54">
              <a:extLst>
                <a:ext uri="{FF2B5EF4-FFF2-40B4-BE49-F238E27FC236}">
                  <a16:creationId xmlns:a16="http://schemas.microsoft.com/office/drawing/2014/main" id="{2938CCF4-8E90-401E-A50F-0603CC0BAED2}"/>
                </a:ext>
              </a:extLst>
            </p:cNvPr>
            <p:cNvGrpSpPr/>
            <p:nvPr/>
          </p:nvGrpSpPr>
          <p:grpSpPr>
            <a:xfrm>
              <a:off x="352105" y="5053894"/>
              <a:ext cx="4015709" cy="766755"/>
              <a:chOff x="5307914" y="1586878"/>
              <a:chExt cx="3601889" cy="766755"/>
            </a:xfrm>
          </p:grpSpPr>
          <p:sp>
            <p:nvSpPr>
              <p:cNvPr id="57" name="Rectangle 56">
                <a:extLst>
                  <a:ext uri="{FF2B5EF4-FFF2-40B4-BE49-F238E27FC236}">
                    <a16:creationId xmlns:a16="http://schemas.microsoft.com/office/drawing/2014/main" id="{E81D52E9-76DA-4648-8DC1-8D06E79F12FE}"/>
                  </a:ext>
                </a:extLst>
              </p:cNvPr>
              <p:cNvSpPr/>
              <p:nvPr/>
            </p:nvSpPr>
            <p:spPr>
              <a:xfrm>
                <a:off x="5712281" y="1586879"/>
                <a:ext cx="3197522" cy="750622"/>
              </a:xfrm>
              <a:prstGeom prst="rect">
                <a:avLst/>
              </a:prstGeom>
              <a:gradFill>
                <a:gsLst>
                  <a:gs pos="0">
                    <a:schemeClr val="bg1"/>
                  </a:gs>
                  <a:gs pos="100000">
                    <a:schemeClr val="bg2">
                      <a:alpha val="3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solidFill>
                    <a:effectLst/>
                    <a:uLnTx/>
                    <a:uFillTx/>
                    <a:latin typeface="Univers"/>
                    <a:ea typeface="+mn-ea"/>
                    <a:cs typeface="+mn-cs"/>
                  </a:rPr>
                  <a:t>Geopolitics</a:t>
                </a:r>
              </a:p>
            </p:txBody>
          </p:sp>
          <p:sp>
            <p:nvSpPr>
              <p:cNvPr id="58" name="Oval 57">
                <a:extLst>
                  <a:ext uri="{FF2B5EF4-FFF2-40B4-BE49-F238E27FC236}">
                    <a16:creationId xmlns:a16="http://schemas.microsoft.com/office/drawing/2014/main" id="{F4BA9F85-ED7D-4629-A5F9-DCCF559F9E46}"/>
                  </a:ext>
                </a:extLst>
              </p:cNvPr>
              <p:cNvSpPr/>
              <p:nvPr/>
            </p:nvSpPr>
            <p:spPr>
              <a:xfrm>
                <a:off x="5307914" y="1586878"/>
                <a:ext cx="637606" cy="7667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6"/>
                  </a:solidFill>
                  <a:effectLst/>
                  <a:uLnTx/>
                  <a:uFillTx/>
                  <a:latin typeface="Univers"/>
                  <a:ea typeface="+mn-ea"/>
                  <a:cs typeface="+mn-cs"/>
                </a:endParaRPr>
              </a:p>
            </p:txBody>
          </p:sp>
        </p:grpSp>
        <p:pic>
          <p:nvPicPr>
            <p:cNvPr id="3" name="Graphic 2" descr="Hold Gesture with solid fill">
              <a:extLst>
                <a:ext uri="{FF2B5EF4-FFF2-40B4-BE49-F238E27FC236}">
                  <a16:creationId xmlns:a16="http://schemas.microsoft.com/office/drawing/2014/main" id="{3303665D-2E90-7D1D-C394-3EFF2DCC4B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012" y="4167687"/>
              <a:ext cx="683016" cy="683016"/>
            </a:xfrm>
            <a:prstGeom prst="rect">
              <a:avLst/>
            </a:prstGeom>
          </p:spPr>
        </p:pic>
        <p:pic>
          <p:nvPicPr>
            <p:cNvPr id="7" name="Graphic 6" descr="Globe with solid fill">
              <a:extLst>
                <a:ext uri="{FF2B5EF4-FFF2-40B4-BE49-F238E27FC236}">
                  <a16:creationId xmlns:a16="http://schemas.microsoft.com/office/drawing/2014/main" id="{C642CC31-52E1-F7D5-7A34-50C419ECCF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3004" y="5093994"/>
              <a:ext cx="652042" cy="652042"/>
            </a:xfrm>
            <a:prstGeom prst="rect">
              <a:avLst/>
            </a:prstGeom>
          </p:spPr>
        </p:pic>
        <p:pic>
          <p:nvPicPr>
            <p:cNvPr id="9" name="Graphic 8" descr="Flying Money outline">
              <a:extLst>
                <a:ext uri="{FF2B5EF4-FFF2-40B4-BE49-F238E27FC236}">
                  <a16:creationId xmlns:a16="http://schemas.microsoft.com/office/drawing/2014/main" id="{6B165EF6-198B-1D68-C7DB-D673594EE7C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24919" y="3282736"/>
              <a:ext cx="621437" cy="621437"/>
            </a:xfrm>
            <a:prstGeom prst="rect">
              <a:avLst/>
            </a:prstGeom>
          </p:spPr>
        </p:pic>
        <p:pic>
          <p:nvPicPr>
            <p:cNvPr id="11" name="Graphic 10" descr="Rollercoaster Up with solid fill">
              <a:extLst>
                <a:ext uri="{FF2B5EF4-FFF2-40B4-BE49-F238E27FC236}">
                  <a16:creationId xmlns:a16="http://schemas.microsoft.com/office/drawing/2014/main" id="{E1557F1D-960F-274F-222B-A6CB02C7DC1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43307" y="2401014"/>
              <a:ext cx="574136" cy="574136"/>
            </a:xfrm>
            <a:prstGeom prst="rect">
              <a:avLst/>
            </a:prstGeom>
          </p:spPr>
        </p:pic>
      </p:grpSp>
      <p:sp>
        <p:nvSpPr>
          <p:cNvPr id="14" name="Rectangle 13">
            <a:extLst>
              <a:ext uri="{FF2B5EF4-FFF2-40B4-BE49-F238E27FC236}">
                <a16:creationId xmlns:a16="http://schemas.microsoft.com/office/drawing/2014/main" id="{7B227DB2-D0DC-1B3F-71A6-48A604793451}"/>
              </a:ext>
            </a:extLst>
          </p:cNvPr>
          <p:cNvSpPr/>
          <p:nvPr/>
        </p:nvSpPr>
        <p:spPr>
          <a:xfrm>
            <a:off x="3968685" y="1394589"/>
            <a:ext cx="4996569" cy="736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en-US" sz="1600" b="1" dirty="0">
                <a:solidFill>
                  <a:prstClr val="white"/>
                </a:solidFill>
                <a:latin typeface="Univers"/>
              </a:rPr>
              <a:t>Economy is not acclimated to long-term interest rate environment of 4% or higher</a:t>
            </a:r>
          </a:p>
        </p:txBody>
      </p:sp>
      <p:sp>
        <p:nvSpPr>
          <p:cNvPr id="15" name="Rectangle 14">
            <a:extLst>
              <a:ext uri="{FF2B5EF4-FFF2-40B4-BE49-F238E27FC236}">
                <a16:creationId xmlns:a16="http://schemas.microsoft.com/office/drawing/2014/main" id="{682E8588-678D-91E1-A005-1A1A9EB6A088}"/>
              </a:ext>
            </a:extLst>
          </p:cNvPr>
          <p:cNvSpPr/>
          <p:nvPr/>
        </p:nvSpPr>
        <p:spPr>
          <a:xfrm>
            <a:off x="3968685" y="2329140"/>
            <a:ext cx="4996569" cy="69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en-US" sz="1600" b="1" dirty="0">
                <a:solidFill>
                  <a:prstClr val="white"/>
                </a:solidFill>
                <a:latin typeface="Univers"/>
              </a:rPr>
              <a:t>Priced for Perfection: Sky-high earnings growth expectations challenge potential valuation upside</a:t>
            </a:r>
          </a:p>
        </p:txBody>
      </p:sp>
      <p:sp>
        <p:nvSpPr>
          <p:cNvPr id="16" name="Rectangle 15">
            <a:extLst>
              <a:ext uri="{FF2B5EF4-FFF2-40B4-BE49-F238E27FC236}">
                <a16:creationId xmlns:a16="http://schemas.microsoft.com/office/drawing/2014/main" id="{A3AC0BE0-98A5-264C-0855-DB85C162171B}"/>
              </a:ext>
            </a:extLst>
          </p:cNvPr>
          <p:cNvSpPr/>
          <p:nvPr/>
        </p:nvSpPr>
        <p:spPr>
          <a:xfrm>
            <a:off x="3968684" y="3227874"/>
            <a:ext cx="4996569" cy="7340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en-US" sz="1600" b="1" dirty="0">
                <a:solidFill>
                  <a:srgbClr val="43505E"/>
                </a:solidFill>
                <a:latin typeface="Univers"/>
              </a:rPr>
              <a:t>Fundamentals suggest perpetual deficit cycle requires higher interest rates</a:t>
            </a:r>
          </a:p>
        </p:txBody>
      </p:sp>
      <p:sp>
        <p:nvSpPr>
          <p:cNvPr id="18" name="Rectangle 17">
            <a:extLst>
              <a:ext uri="{FF2B5EF4-FFF2-40B4-BE49-F238E27FC236}">
                <a16:creationId xmlns:a16="http://schemas.microsoft.com/office/drawing/2014/main" id="{0678C208-D80F-F2EB-0620-478E3BA76060}"/>
              </a:ext>
            </a:extLst>
          </p:cNvPr>
          <p:cNvSpPr/>
          <p:nvPr/>
        </p:nvSpPr>
        <p:spPr>
          <a:xfrm>
            <a:off x="3968685" y="4134175"/>
            <a:ext cx="4996569" cy="7434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en-US" sz="1600" b="1" dirty="0">
                <a:solidFill>
                  <a:prstClr val="white"/>
                </a:solidFill>
                <a:latin typeface="Univers"/>
              </a:rPr>
              <a:t>AI Proof Statement: Novel products and successful adoption will test valuations in 2024 </a:t>
            </a:r>
          </a:p>
        </p:txBody>
      </p:sp>
      <p:sp>
        <p:nvSpPr>
          <p:cNvPr id="19" name="Rectangle 18">
            <a:extLst>
              <a:ext uri="{FF2B5EF4-FFF2-40B4-BE49-F238E27FC236}">
                <a16:creationId xmlns:a16="http://schemas.microsoft.com/office/drawing/2014/main" id="{AF47F8F2-2E42-AA74-A75C-8A378E109B0B}"/>
              </a:ext>
            </a:extLst>
          </p:cNvPr>
          <p:cNvSpPr/>
          <p:nvPr/>
        </p:nvSpPr>
        <p:spPr>
          <a:xfrm>
            <a:off x="3972186" y="5053894"/>
            <a:ext cx="4993068" cy="7799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en-US" sz="1600" b="1" dirty="0">
                <a:solidFill>
                  <a:prstClr val="white"/>
                </a:solidFill>
                <a:latin typeface="Univers"/>
              </a:rPr>
              <a:t>The speed of information amplifies tail risks; look to rebalance opportunities amid volatility</a:t>
            </a:r>
          </a:p>
        </p:txBody>
      </p:sp>
      <p:grpSp>
        <p:nvGrpSpPr>
          <p:cNvPr id="41" name="Group 40">
            <a:extLst>
              <a:ext uri="{FF2B5EF4-FFF2-40B4-BE49-F238E27FC236}">
                <a16:creationId xmlns:a16="http://schemas.microsoft.com/office/drawing/2014/main" id="{721CCA06-EE5B-2662-BCA2-B3CC858C1323}"/>
              </a:ext>
            </a:extLst>
          </p:cNvPr>
          <p:cNvGrpSpPr/>
          <p:nvPr/>
        </p:nvGrpSpPr>
        <p:grpSpPr>
          <a:xfrm>
            <a:off x="3721832" y="1464189"/>
            <a:ext cx="178423" cy="4294319"/>
            <a:chOff x="3721832" y="1464189"/>
            <a:chExt cx="178423" cy="4294319"/>
          </a:xfrm>
        </p:grpSpPr>
        <p:sp>
          <p:nvSpPr>
            <p:cNvPr id="20" name="Isosceles Triangle 19">
              <a:extLst>
                <a:ext uri="{FF2B5EF4-FFF2-40B4-BE49-F238E27FC236}">
                  <a16:creationId xmlns:a16="http://schemas.microsoft.com/office/drawing/2014/main" id="{C87D1539-BA42-8863-57CF-3BDD14558AAE}"/>
                </a:ext>
              </a:extLst>
            </p:cNvPr>
            <p:cNvSpPr/>
            <p:nvPr/>
          </p:nvSpPr>
          <p:spPr>
            <a:xfrm rot="5400000">
              <a:off x="3489808" y="1696213"/>
              <a:ext cx="642472" cy="178423"/>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Univers"/>
              </a:endParaRPr>
            </a:p>
          </p:txBody>
        </p:sp>
        <p:sp>
          <p:nvSpPr>
            <p:cNvPr id="24" name="Isosceles Triangle 23">
              <a:extLst>
                <a:ext uri="{FF2B5EF4-FFF2-40B4-BE49-F238E27FC236}">
                  <a16:creationId xmlns:a16="http://schemas.microsoft.com/office/drawing/2014/main" id="{96018CA3-1D8F-7383-3AD9-5FA04DD70AD6}"/>
                </a:ext>
              </a:extLst>
            </p:cNvPr>
            <p:cNvSpPr/>
            <p:nvPr/>
          </p:nvSpPr>
          <p:spPr>
            <a:xfrm rot="5400000">
              <a:off x="3489808" y="2590113"/>
              <a:ext cx="642472" cy="178423"/>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Univers"/>
              </a:endParaRPr>
            </a:p>
          </p:txBody>
        </p:sp>
        <p:sp>
          <p:nvSpPr>
            <p:cNvPr id="25" name="Isosceles Triangle 24">
              <a:extLst>
                <a:ext uri="{FF2B5EF4-FFF2-40B4-BE49-F238E27FC236}">
                  <a16:creationId xmlns:a16="http://schemas.microsoft.com/office/drawing/2014/main" id="{4CD3FCD8-32BA-D840-01E2-BB4469380166}"/>
                </a:ext>
              </a:extLst>
            </p:cNvPr>
            <p:cNvSpPr/>
            <p:nvPr/>
          </p:nvSpPr>
          <p:spPr>
            <a:xfrm rot="5400000">
              <a:off x="3489808" y="3531703"/>
              <a:ext cx="642472" cy="178423"/>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Univers"/>
              </a:endParaRPr>
            </a:p>
          </p:txBody>
        </p:sp>
        <p:sp>
          <p:nvSpPr>
            <p:cNvPr id="26" name="Isosceles Triangle 25">
              <a:extLst>
                <a:ext uri="{FF2B5EF4-FFF2-40B4-BE49-F238E27FC236}">
                  <a16:creationId xmlns:a16="http://schemas.microsoft.com/office/drawing/2014/main" id="{4E8CDD9F-3868-CA80-77EF-7A5ABB88A819}"/>
                </a:ext>
              </a:extLst>
            </p:cNvPr>
            <p:cNvSpPr/>
            <p:nvPr/>
          </p:nvSpPr>
          <p:spPr>
            <a:xfrm rot="5400000">
              <a:off x="3489808" y="4423848"/>
              <a:ext cx="642472" cy="178423"/>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Univers"/>
              </a:endParaRPr>
            </a:p>
          </p:txBody>
        </p:sp>
        <p:sp>
          <p:nvSpPr>
            <p:cNvPr id="27" name="Isosceles Triangle 26">
              <a:extLst>
                <a:ext uri="{FF2B5EF4-FFF2-40B4-BE49-F238E27FC236}">
                  <a16:creationId xmlns:a16="http://schemas.microsoft.com/office/drawing/2014/main" id="{F5625799-D167-184A-C2C6-6BED7028523F}"/>
                </a:ext>
              </a:extLst>
            </p:cNvPr>
            <p:cNvSpPr/>
            <p:nvPr/>
          </p:nvSpPr>
          <p:spPr>
            <a:xfrm rot="5400000">
              <a:off x="3489808" y="5348060"/>
              <a:ext cx="642472" cy="178423"/>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Univers"/>
              </a:endParaRPr>
            </a:p>
          </p:txBody>
        </p:sp>
      </p:grpSp>
    </p:spTree>
    <p:extLst>
      <p:ext uri="{BB962C8B-B14F-4D97-AF65-F5344CB8AC3E}">
        <p14:creationId xmlns:p14="http://schemas.microsoft.com/office/powerpoint/2010/main" val="190308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614" y="323852"/>
            <a:ext cx="4429386" cy="2781299"/>
          </a:xfrm>
        </p:spPr>
        <p:txBody>
          <a:bodyPr/>
          <a:lstStyle/>
          <a:p>
            <a:r>
              <a:rPr lang="en-US" dirty="0"/>
              <a:t>Asset allocation update</a:t>
            </a:r>
          </a:p>
        </p:txBody>
      </p:sp>
    </p:spTree>
    <p:extLst>
      <p:ext uri="{BB962C8B-B14F-4D97-AF65-F5344CB8AC3E}">
        <p14:creationId xmlns:p14="http://schemas.microsoft.com/office/powerpoint/2010/main" val="169504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97DB8C6-B596-4946-9F8E-727D89872535}"/>
              </a:ext>
            </a:extLst>
          </p:cNvPr>
          <p:cNvSpPr>
            <a:spLocks noGrp="1"/>
          </p:cNvSpPr>
          <p:nvPr>
            <p:ph type="title"/>
          </p:nvPr>
        </p:nvSpPr>
        <p:spPr/>
        <p:txBody>
          <a:bodyPr/>
          <a:lstStyle/>
          <a:p>
            <a:r>
              <a:rPr lang="en-US" dirty="0"/>
              <a:t>Investment Regime Shifts Take time</a:t>
            </a:r>
          </a:p>
        </p:txBody>
      </p:sp>
      <p:sp>
        <p:nvSpPr>
          <p:cNvPr id="5" name="Content Placeholder 4">
            <a:extLst>
              <a:ext uri="{FF2B5EF4-FFF2-40B4-BE49-F238E27FC236}">
                <a16:creationId xmlns:a16="http://schemas.microsoft.com/office/drawing/2014/main" id="{6933D551-7A34-4FD7-A562-9033980992C2}"/>
              </a:ext>
            </a:extLst>
          </p:cNvPr>
          <p:cNvSpPr>
            <a:spLocks noGrp="1"/>
          </p:cNvSpPr>
          <p:nvPr>
            <p:ph idx="1"/>
          </p:nvPr>
        </p:nvSpPr>
        <p:spPr/>
        <p:txBody>
          <a:bodyPr/>
          <a:lstStyle/>
          <a:p>
            <a:endParaRPr lang="en-US" dirty="0"/>
          </a:p>
          <a:p>
            <a:endParaRPr lang="en-US" dirty="0"/>
          </a:p>
        </p:txBody>
      </p:sp>
      <p:sp>
        <p:nvSpPr>
          <p:cNvPr id="10" name="Text Placeholder 9">
            <a:extLst>
              <a:ext uri="{FF2B5EF4-FFF2-40B4-BE49-F238E27FC236}">
                <a16:creationId xmlns:a16="http://schemas.microsoft.com/office/drawing/2014/main" id="{2B8A351E-3152-4627-A2BA-05BAC9A9E304}"/>
              </a:ext>
            </a:extLst>
          </p:cNvPr>
          <p:cNvSpPr>
            <a:spLocks noGrp="1"/>
          </p:cNvSpPr>
          <p:nvPr>
            <p:ph type="body" sz="quarter" idx="12"/>
          </p:nvPr>
        </p:nvSpPr>
        <p:spPr/>
        <p:txBody>
          <a:bodyPr/>
          <a:lstStyle/>
          <a:p>
            <a:r>
              <a:rPr lang="en-US" dirty="0"/>
              <a:t>2024 Market Outlook</a:t>
            </a:r>
          </a:p>
        </p:txBody>
      </p:sp>
      <p:grpSp>
        <p:nvGrpSpPr>
          <p:cNvPr id="23" name="Group 22">
            <a:extLst>
              <a:ext uri="{FF2B5EF4-FFF2-40B4-BE49-F238E27FC236}">
                <a16:creationId xmlns:a16="http://schemas.microsoft.com/office/drawing/2014/main" id="{FE017417-A47D-4060-A55E-F1093FB09419}"/>
              </a:ext>
            </a:extLst>
          </p:cNvPr>
          <p:cNvGrpSpPr/>
          <p:nvPr/>
        </p:nvGrpSpPr>
        <p:grpSpPr>
          <a:xfrm>
            <a:off x="352106" y="1377944"/>
            <a:ext cx="4232237" cy="770088"/>
            <a:chOff x="5243236" y="1586879"/>
            <a:chExt cx="3579665" cy="770088"/>
          </a:xfrm>
        </p:grpSpPr>
        <p:sp>
          <p:nvSpPr>
            <p:cNvPr id="17" name="Rectangle 16">
              <a:extLst>
                <a:ext uri="{FF2B5EF4-FFF2-40B4-BE49-F238E27FC236}">
                  <a16:creationId xmlns:a16="http://schemas.microsoft.com/office/drawing/2014/main" id="{9E314B65-FF74-4BC6-BEF6-1759221F9C30}"/>
                </a:ext>
              </a:extLst>
            </p:cNvPr>
            <p:cNvSpPr/>
            <p:nvPr/>
          </p:nvSpPr>
          <p:spPr>
            <a:xfrm>
              <a:off x="5625380" y="1586879"/>
              <a:ext cx="3197521" cy="750622"/>
            </a:xfrm>
            <a:prstGeom prst="rect">
              <a:avLst/>
            </a:prstGeom>
            <a:gradFill>
              <a:gsLst>
                <a:gs pos="0">
                  <a:schemeClr val="bg1"/>
                </a:gs>
                <a:gs pos="100000">
                  <a:schemeClr val="bg2">
                    <a:alpha val="3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Univers"/>
                  <a:ea typeface="+mn-ea"/>
                  <a:cs typeface="+mn-cs"/>
                </a:rPr>
                <a:t>Economic Resilience</a:t>
              </a:r>
            </a:p>
          </p:txBody>
        </p:sp>
        <p:sp>
          <p:nvSpPr>
            <p:cNvPr id="22" name="Oval 21">
              <a:extLst>
                <a:ext uri="{FF2B5EF4-FFF2-40B4-BE49-F238E27FC236}">
                  <a16:creationId xmlns:a16="http://schemas.microsoft.com/office/drawing/2014/main" id="{57679B64-543F-4C33-8E76-10B8AFC6790B}"/>
                </a:ext>
              </a:extLst>
            </p:cNvPr>
            <p:cNvSpPr/>
            <p:nvPr/>
          </p:nvSpPr>
          <p:spPr>
            <a:xfrm>
              <a:off x="5243236" y="1590212"/>
              <a:ext cx="637606" cy="76675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a:ea typeface="+mn-ea"/>
                <a:cs typeface="+mn-cs"/>
              </a:endParaRPr>
            </a:p>
          </p:txBody>
        </p:sp>
        <p:pic>
          <p:nvPicPr>
            <p:cNvPr id="21" name="Graphic 20" descr="Group brainstorm with solid fill">
              <a:extLst>
                <a:ext uri="{FF2B5EF4-FFF2-40B4-BE49-F238E27FC236}">
                  <a16:creationId xmlns:a16="http://schemas.microsoft.com/office/drawing/2014/main" id="{10E146C0-A40E-473A-87AA-8F0C1C2038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347114" y="1717077"/>
              <a:ext cx="430059" cy="508459"/>
            </a:xfrm>
            <a:prstGeom prst="rect">
              <a:avLst/>
            </a:prstGeom>
          </p:spPr>
        </p:pic>
      </p:grpSp>
      <p:grpSp>
        <p:nvGrpSpPr>
          <p:cNvPr id="35" name="Group 34">
            <a:extLst>
              <a:ext uri="{FF2B5EF4-FFF2-40B4-BE49-F238E27FC236}">
                <a16:creationId xmlns:a16="http://schemas.microsoft.com/office/drawing/2014/main" id="{782947E8-9C8E-4A70-9BCD-2349F83A4E26}"/>
              </a:ext>
            </a:extLst>
          </p:cNvPr>
          <p:cNvGrpSpPr/>
          <p:nvPr/>
        </p:nvGrpSpPr>
        <p:grpSpPr>
          <a:xfrm>
            <a:off x="352106" y="2310162"/>
            <a:ext cx="4258511" cy="766755"/>
            <a:chOff x="4606489" y="2523602"/>
            <a:chExt cx="4258511" cy="766755"/>
          </a:xfrm>
        </p:grpSpPr>
        <p:grpSp>
          <p:nvGrpSpPr>
            <p:cNvPr id="29" name="Group 28">
              <a:extLst>
                <a:ext uri="{FF2B5EF4-FFF2-40B4-BE49-F238E27FC236}">
                  <a16:creationId xmlns:a16="http://schemas.microsoft.com/office/drawing/2014/main" id="{2A94AADE-A7F8-43DE-9563-9BEBBFAC2669}"/>
                </a:ext>
              </a:extLst>
            </p:cNvPr>
            <p:cNvGrpSpPr/>
            <p:nvPr/>
          </p:nvGrpSpPr>
          <p:grpSpPr>
            <a:xfrm>
              <a:off x="4606489" y="2523602"/>
              <a:ext cx="4258511" cy="766755"/>
              <a:chOff x="5307914" y="1586878"/>
              <a:chExt cx="3601889" cy="766755"/>
            </a:xfrm>
          </p:grpSpPr>
          <p:sp>
            <p:nvSpPr>
              <p:cNvPr id="30" name="Rectangle 29">
                <a:extLst>
                  <a:ext uri="{FF2B5EF4-FFF2-40B4-BE49-F238E27FC236}">
                    <a16:creationId xmlns:a16="http://schemas.microsoft.com/office/drawing/2014/main" id="{A0CE6792-FD39-4987-9A3F-E006BFDFE9A5}"/>
                  </a:ext>
                </a:extLst>
              </p:cNvPr>
              <p:cNvSpPr/>
              <p:nvPr/>
            </p:nvSpPr>
            <p:spPr>
              <a:xfrm>
                <a:off x="5712281" y="1586879"/>
                <a:ext cx="3197522" cy="750622"/>
              </a:xfrm>
              <a:prstGeom prst="rect">
                <a:avLst/>
              </a:prstGeom>
              <a:gradFill>
                <a:gsLst>
                  <a:gs pos="0">
                    <a:schemeClr val="bg1"/>
                  </a:gs>
                  <a:gs pos="100000">
                    <a:schemeClr val="bg2">
                      <a:alpha val="3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6709E"/>
                    </a:solidFill>
                    <a:effectLst/>
                    <a:uLnTx/>
                    <a:uFillTx/>
                    <a:latin typeface="Univers"/>
                    <a:ea typeface="+mn-ea"/>
                    <a:cs typeface="+mn-cs"/>
                  </a:rPr>
                  <a:t>Long and Variable Monetary Policy Lag</a:t>
                </a:r>
              </a:p>
            </p:txBody>
          </p:sp>
          <p:sp>
            <p:nvSpPr>
              <p:cNvPr id="31" name="Oval 30">
                <a:extLst>
                  <a:ext uri="{FF2B5EF4-FFF2-40B4-BE49-F238E27FC236}">
                    <a16:creationId xmlns:a16="http://schemas.microsoft.com/office/drawing/2014/main" id="{7A7FB9C3-F350-47BD-8400-61F9123564F2}"/>
                  </a:ext>
                </a:extLst>
              </p:cNvPr>
              <p:cNvSpPr/>
              <p:nvPr/>
            </p:nvSpPr>
            <p:spPr>
              <a:xfrm>
                <a:off x="5307914" y="1586878"/>
                <a:ext cx="637606" cy="766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a:ea typeface="+mn-ea"/>
                  <a:cs typeface="+mn-cs"/>
                </a:endParaRPr>
              </a:p>
            </p:txBody>
          </p:sp>
        </p:grpSp>
        <p:pic>
          <p:nvPicPr>
            <p:cNvPr id="34" name="Graphic 33" descr="Hourglass 30% with solid fill">
              <a:extLst>
                <a:ext uri="{FF2B5EF4-FFF2-40B4-BE49-F238E27FC236}">
                  <a16:creationId xmlns:a16="http://schemas.microsoft.com/office/drawing/2014/main" id="{57994D48-E598-4D34-8199-7C8FD7D52C3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683908" y="2600992"/>
              <a:ext cx="595844" cy="595844"/>
            </a:xfrm>
            <a:prstGeom prst="rect">
              <a:avLst/>
            </a:prstGeom>
          </p:spPr>
        </p:pic>
      </p:grpSp>
      <p:grpSp>
        <p:nvGrpSpPr>
          <p:cNvPr id="43" name="Group 42">
            <a:extLst>
              <a:ext uri="{FF2B5EF4-FFF2-40B4-BE49-F238E27FC236}">
                <a16:creationId xmlns:a16="http://schemas.microsoft.com/office/drawing/2014/main" id="{945FCF72-4D34-4ECD-B049-F6513FFE315C}"/>
              </a:ext>
            </a:extLst>
          </p:cNvPr>
          <p:cNvGrpSpPr/>
          <p:nvPr/>
        </p:nvGrpSpPr>
        <p:grpSpPr>
          <a:xfrm>
            <a:off x="352106" y="3218143"/>
            <a:ext cx="4248237" cy="766755"/>
            <a:chOff x="4599122" y="3492591"/>
            <a:chExt cx="4248237" cy="766755"/>
          </a:xfrm>
        </p:grpSpPr>
        <p:grpSp>
          <p:nvGrpSpPr>
            <p:cNvPr id="37" name="Group 36">
              <a:extLst>
                <a:ext uri="{FF2B5EF4-FFF2-40B4-BE49-F238E27FC236}">
                  <a16:creationId xmlns:a16="http://schemas.microsoft.com/office/drawing/2014/main" id="{47CFA300-338D-4FAA-893F-E2B52CBF663E}"/>
                </a:ext>
              </a:extLst>
            </p:cNvPr>
            <p:cNvGrpSpPr/>
            <p:nvPr/>
          </p:nvGrpSpPr>
          <p:grpSpPr>
            <a:xfrm>
              <a:off x="4599122" y="3492591"/>
              <a:ext cx="4248237" cy="766755"/>
              <a:chOff x="5307914" y="1586878"/>
              <a:chExt cx="3593199" cy="766755"/>
            </a:xfrm>
          </p:grpSpPr>
          <p:sp>
            <p:nvSpPr>
              <p:cNvPr id="39" name="Rectangle 38">
                <a:extLst>
                  <a:ext uri="{FF2B5EF4-FFF2-40B4-BE49-F238E27FC236}">
                    <a16:creationId xmlns:a16="http://schemas.microsoft.com/office/drawing/2014/main" id="{6E8E3519-A961-4E3D-8FE0-1AB9F3BA9306}"/>
                  </a:ext>
                </a:extLst>
              </p:cNvPr>
              <p:cNvSpPr/>
              <p:nvPr/>
            </p:nvSpPr>
            <p:spPr>
              <a:xfrm>
                <a:off x="5703591" y="1586879"/>
                <a:ext cx="3197522" cy="750622"/>
              </a:xfrm>
              <a:prstGeom prst="rect">
                <a:avLst/>
              </a:prstGeom>
              <a:gradFill>
                <a:gsLst>
                  <a:gs pos="0">
                    <a:schemeClr val="bg1"/>
                  </a:gs>
                  <a:gs pos="100000">
                    <a:schemeClr val="bg2">
                      <a:alpha val="3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ED0F7">
                        <a:lumMod val="75000"/>
                      </a:srgbClr>
                    </a:solidFill>
                    <a:effectLst/>
                    <a:uLnTx/>
                    <a:uFillTx/>
                    <a:latin typeface="Univers"/>
                    <a:ea typeface="+mn-ea"/>
                    <a:cs typeface="+mn-cs"/>
                  </a:rPr>
                  <a:t>Higher for Longer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ED0F7">
                        <a:lumMod val="75000"/>
                      </a:srgbClr>
                    </a:solidFill>
                    <a:effectLst/>
                    <a:uLnTx/>
                    <a:uFillTx/>
                    <a:latin typeface="Univers"/>
                    <a:ea typeface="+mn-ea"/>
                    <a:cs typeface="+mn-cs"/>
                  </a:rPr>
                  <a:t>Interest Rates</a:t>
                </a:r>
              </a:p>
            </p:txBody>
          </p:sp>
          <p:sp>
            <p:nvSpPr>
              <p:cNvPr id="40" name="Oval 39">
                <a:extLst>
                  <a:ext uri="{FF2B5EF4-FFF2-40B4-BE49-F238E27FC236}">
                    <a16:creationId xmlns:a16="http://schemas.microsoft.com/office/drawing/2014/main" id="{96D397A1-0706-4C9A-B313-2D71D961B3F6}"/>
                  </a:ext>
                </a:extLst>
              </p:cNvPr>
              <p:cNvSpPr/>
              <p:nvPr/>
            </p:nvSpPr>
            <p:spPr>
              <a:xfrm>
                <a:off x="5307914" y="1586878"/>
                <a:ext cx="637606" cy="76675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a:ea typeface="+mn-ea"/>
                  <a:cs typeface="+mn-cs"/>
                </a:endParaRPr>
              </a:p>
            </p:txBody>
          </p:sp>
        </p:grpSp>
        <p:pic>
          <p:nvPicPr>
            <p:cNvPr id="42" name="Graphic 41" descr="Flying Money outline">
              <a:extLst>
                <a:ext uri="{FF2B5EF4-FFF2-40B4-BE49-F238E27FC236}">
                  <a16:creationId xmlns:a16="http://schemas.microsoft.com/office/drawing/2014/main" id="{CC465383-66BB-4B46-AD20-A0CA4C6F4E8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671935" y="3557184"/>
              <a:ext cx="621437" cy="621437"/>
            </a:xfrm>
            <a:prstGeom prst="rect">
              <a:avLst/>
            </a:prstGeom>
          </p:spPr>
        </p:pic>
      </p:grpSp>
      <p:grpSp>
        <p:nvGrpSpPr>
          <p:cNvPr id="53" name="Group 52">
            <a:extLst>
              <a:ext uri="{FF2B5EF4-FFF2-40B4-BE49-F238E27FC236}">
                <a16:creationId xmlns:a16="http://schemas.microsoft.com/office/drawing/2014/main" id="{135A0258-B015-48E7-83CD-B9A4BFBA4839}"/>
              </a:ext>
            </a:extLst>
          </p:cNvPr>
          <p:cNvGrpSpPr/>
          <p:nvPr/>
        </p:nvGrpSpPr>
        <p:grpSpPr>
          <a:xfrm>
            <a:off x="352106" y="4127043"/>
            <a:ext cx="4248237" cy="766755"/>
            <a:chOff x="4599122" y="4401334"/>
            <a:chExt cx="4248237" cy="766755"/>
          </a:xfrm>
        </p:grpSpPr>
        <p:grpSp>
          <p:nvGrpSpPr>
            <p:cNvPr id="45" name="Group 44">
              <a:extLst>
                <a:ext uri="{FF2B5EF4-FFF2-40B4-BE49-F238E27FC236}">
                  <a16:creationId xmlns:a16="http://schemas.microsoft.com/office/drawing/2014/main" id="{B59FDD36-3B3F-4B7F-8FF3-25517D03C313}"/>
                </a:ext>
              </a:extLst>
            </p:cNvPr>
            <p:cNvGrpSpPr/>
            <p:nvPr/>
          </p:nvGrpSpPr>
          <p:grpSpPr>
            <a:xfrm>
              <a:off x="4599122" y="4401334"/>
              <a:ext cx="4248237" cy="766755"/>
              <a:chOff x="5307914" y="1586878"/>
              <a:chExt cx="3593199" cy="766755"/>
            </a:xfrm>
          </p:grpSpPr>
          <p:sp>
            <p:nvSpPr>
              <p:cNvPr id="47" name="Rectangle 46">
                <a:extLst>
                  <a:ext uri="{FF2B5EF4-FFF2-40B4-BE49-F238E27FC236}">
                    <a16:creationId xmlns:a16="http://schemas.microsoft.com/office/drawing/2014/main" id="{CBE21713-8929-41FA-842A-709AADDDBD49}"/>
                  </a:ext>
                </a:extLst>
              </p:cNvPr>
              <p:cNvSpPr/>
              <p:nvPr/>
            </p:nvSpPr>
            <p:spPr>
              <a:xfrm>
                <a:off x="5703591" y="1586879"/>
                <a:ext cx="3197522" cy="750622"/>
              </a:xfrm>
              <a:prstGeom prst="rect">
                <a:avLst/>
              </a:prstGeom>
              <a:gradFill>
                <a:gsLst>
                  <a:gs pos="0">
                    <a:schemeClr val="bg1"/>
                  </a:gs>
                  <a:gs pos="100000">
                    <a:schemeClr val="bg2">
                      <a:alpha val="3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9D4DE">
                        <a:lumMod val="75000"/>
                      </a:srgbClr>
                    </a:solidFill>
                    <a:effectLst/>
                    <a:uLnTx/>
                    <a:uFillTx/>
                    <a:latin typeface="Univers"/>
                    <a:ea typeface="+mn-ea"/>
                    <a:cs typeface="+mn-cs"/>
                  </a:rPr>
                  <a:t>Inflation Expectations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9D4DE">
                        <a:lumMod val="75000"/>
                      </a:srgbClr>
                    </a:solidFill>
                    <a:effectLst/>
                    <a:uLnTx/>
                    <a:uFillTx/>
                    <a:latin typeface="Univers"/>
                    <a:ea typeface="+mn-ea"/>
                    <a:cs typeface="+mn-cs"/>
                  </a:rPr>
                  <a:t>Are Awry </a:t>
                </a:r>
              </a:p>
            </p:txBody>
          </p:sp>
          <p:sp>
            <p:nvSpPr>
              <p:cNvPr id="48" name="Oval 47">
                <a:extLst>
                  <a:ext uri="{FF2B5EF4-FFF2-40B4-BE49-F238E27FC236}">
                    <a16:creationId xmlns:a16="http://schemas.microsoft.com/office/drawing/2014/main" id="{25907B06-14FE-4BB7-809A-F76882257339}"/>
                  </a:ext>
                </a:extLst>
              </p:cNvPr>
              <p:cNvSpPr/>
              <p:nvPr/>
            </p:nvSpPr>
            <p:spPr>
              <a:xfrm>
                <a:off x="5307914" y="1586878"/>
                <a:ext cx="637606" cy="76675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a:ea typeface="+mn-ea"/>
                  <a:cs typeface="+mn-cs"/>
                </a:endParaRPr>
              </a:p>
            </p:txBody>
          </p:sp>
        </p:grpSp>
        <p:pic>
          <p:nvPicPr>
            <p:cNvPr id="52" name="Graphic 51" descr="Supply And Demand outline">
              <a:extLst>
                <a:ext uri="{FF2B5EF4-FFF2-40B4-BE49-F238E27FC236}">
                  <a16:creationId xmlns:a16="http://schemas.microsoft.com/office/drawing/2014/main" id="{D819FA37-77C3-41DB-AC14-5928A5AF343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670554" y="4461580"/>
              <a:ext cx="622552" cy="622552"/>
            </a:xfrm>
            <a:prstGeom prst="rect">
              <a:avLst/>
            </a:prstGeom>
          </p:spPr>
        </p:pic>
      </p:grpSp>
      <p:grpSp>
        <p:nvGrpSpPr>
          <p:cNvPr id="55" name="Group 54">
            <a:extLst>
              <a:ext uri="{FF2B5EF4-FFF2-40B4-BE49-F238E27FC236}">
                <a16:creationId xmlns:a16="http://schemas.microsoft.com/office/drawing/2014/main" id="{2938CCF4-8E90-401E-A50F-0603CC0BAED2}"/>
              </a:ext>
            </a:extLst>
          </p:cNvPr>
          <p:cNvGrpSpPr/>
          <p:nvPr/>
        </p:nvGrpSpPr>
        <p:grpSpPr>
          <a:xfrm>
            <a:off x="352105" y="5053894"/>
            <a:ext cx="4015709" cy="766755"/>
            <a:chOff x="5307914" y="1586878"/>
            <a:chExt cx="3601889" cy="766755"/>
          </a:xfrm>
        </p:grpSpPr>
        <p:sp>
          <p:nvSpPr>
            <p:cNvPr id="57" name="Rectangle 56">
              <a:extLst>
                <a:ext uri="{FF2B5EF4-FFF2-40B4-BE49-F238E27FC236}">
                  <a16:creationId xmlns:a16="http://schemas.microsoft.com/office/drawing/2014/main" id="{E81D52E9-76DA-4648-8DC1-8D06E79F12FE}"/>
                </a:ext>
              </a:extLst>
            </p:cNvPr>
            <p:cNvSpPr/>
            <p:nvPr/>
          </p:nvSpPr>
          <p:spPr>
            <a:xfrm>
              <a:off x="5712281" y="1586879"/>
              <a:ext cx="3197522" cy="750622"/>
            </a:xfrm>
            <a:prstGeom prst="rect">
              <a:avLst/>
            </a:prstGeom>
            <a:gradFill>
              <a:gsLst>
                <a:gs pos="0">
                  <a:schemeClr val="bg1"/>
                </a:gs>
                <a:gs pos="100000">
                  <a:schemeClr val="bg2">
                    <a:alpha val="3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B6B6B"/>
                  </a:solidFill>
                  <a:effectLst/>
                  <a:uLnTx/>
                  <a:uFillTx/>
                  <a:latin typeface="Univers"/>
                  <a:ea typeface="+mn-ea"/>
                  <a:cs typeface="+mn-cs"/>
                </a:rPr>
                <a:t>Geopolitical Dynamics</a:t>
              </a:r>
            </a:p>
          </p:txBody>
        </p:sp>
        <p:sp>
          <p:nvSpPr>
            <p:cNvPr id="58" name="Oval 57">
              <a:extLst>
                <a:ext uri="{FF2B5EF4-FFF2-40B4-BE49-F238E27FC236}">
                  <a16:creationId xmlns:a16="http://schemas.microsoft.com/office/drawing/2014/main" id="{F4BA9F85-ED7D-4629-A5F9-DCCF559F9E46}"/>
                </a:ext>
              </a:extLst>
            </p:cNvPr>
            <p:cNvSpPr/>
            <p:nvPr/>
          </p:nvSpPr>
          <p:spPr>
            <a:xfrm>
              <a:off x="5307914" y="1586878"/>
              <a:ext cx="637606" cy="7667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a:ea typeface="+mn-ea"/>
                <a:cs typeface="+mn-cs"/>
              </a:endParaRPr>
            </a:p>
          </p:txBody>
        </p:sp>
      </p:grpSp>
      <p:pic>
        <p:nvPicPr>
          <p:cNvPr id="50" name="Graphic 49" descr="Freight outline">
            <a:extLst>
              <a:ext uri="{FF2B5EF4-FFF2-40B4-BE49-F238E27FC236}">
                <a16:creationId xmlns:a16="http://schemas.microsoft.com/office/drawing/2014/main" id="{D5C92F8D-382C-4844-AFEA-F3050B71AB7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87875" y="5116268"/>
            <a:ext cx="625876" cy="625876"/>
          </a:xfrm>
          <a:prstGeom prst="rect">
            <a:avLst/>
          </a:prstGeom>
        </p:spPr>
      </p:pic>
      <p:grpSp>
        <p:nvGrpSpPr>
          <p:cNvPr id="8" name="Group 7">
            <a:extLst>
              <a:ext uri="{FF2B5EF4-FFF2-40B4-BE49-F238E27FC236}">
                <a16:creationId xmlns:a16="http://schemas.microsoft.com/office/drawing/2014/main" id="{AF4D4C89-551A-429A-8A94-0DD8C5AE3E68}"/>
              </a:ext>
            </a:extLst>
          </p:cNvPr>
          <p:cNvGrpSpPr/>
          <p:nvPr/>
        </p:nvGrpSpPr>
        <p:grpSpPr>
          <a:xfrm>
            <a:off x="4279034" y="1340158"/>
            <a:ext cx="4776186" cy="4559736"/>
            <a:chOff x="4367814" y="1340158"/>
            <a:chExt cx="4776186" cy="4559736"/>
          </a:xfrm>
        </p:grpSpPr>
        <p:sp>
          <p:nvSpPr>
            <p:cNvPr id="4" name="Rectangle 3">
              <a:extLst>
                <a:ext uri="{FF2B5EF4-FFF2-40B4-BE49-F238E27FC236}">
                  <a16:creationId xmlns:a16="http://schemas.microsoft.com/office/drawing/2014/main" id="{EEC12122-6D94-42B1-BC2C-C8B9C702A9E6}"/>
                </a:ext>
              </a:extLst>
            </p:cNvPr>
            <p:cNvSpPr/>
            <p:nvPr/>
          </p:nvSpPr>
          <p:spPr>
            <a:xfrm>
              <a:off x="4367814" y="1340158"/>
              <a:ext cx="4776186" cy="925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Univers"/>
                  <a:ea typeface="+mn-ea"/>
                  <a:cs typeface="+mn-cs"/>
                </a:rPr>
                <a:t>Robust labor market reinforces a “no recession” outcome for the U.S.</a:t>
              </a:r>
            </a:p>
          </p:txBody>
        </p:sp>
        <p:sp>
          <p:nvSpPr>
            <p:cNvPr id="32" name="Rectangle 31">
              <a:extLst>
                <a:ext uri="{FF2B5EF4-FFF2-40B4-BE49-F238E27FC236}">
                  <a16:creationId xmlns:a16="http://schemas.microsoft.com/office/drawing/2014/main" id="{3D29D5A9-6FB7-4087-8D2E-5D3A76F3ABC7}"/>
                </a:ext>
              </a:extLst>
            </p:cNvPr>
            <p:cNvSpPr/>
            <p:nvPr/>
          </p:nvSpPr>
          <p:spPr>
            <a:xfrm>
              <a:off x="4367814" y="2184840"/>
              <a:ext cx="4776186" cy="925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6709E"/>
                  </a:solidFill>
                  <a:effectLst/>
                  <a:uLnTx/>
                  <a:uFillTx/>
                  <a:latin typeface="Univers"/>
                  <a:ea typeface="+mn-ea"/>
                  <a:cs typeface="+mn-cs"/>
                </a:rPr>
                <a:t>Access to capital and liquidity slowly adjusting to the investment landscape</a:t>
              </a:r>
            </a:p>
          </p:txBody>
        </p:sp>
        <p:sp>
          <p:nvSpPr>
            <p:cNvPr id="33" name="Rectangle 32">
              <a:extLst>
                <a:ext uri="{FF2B5EF4-FFF2-40B4-BE49-F238E27FC236}">
                  <a16:creationId xmlns:a16="http://schemas.microsoft.com/office/drawing/2014/main" id="{47271863-ACF2-401B-A05A-32033D95CAF4}"/>
                </a:ext>
              </a:extLst>
            </p:cNvPr>
            <p:cNvSpPr/>
            <p:nvPr/>
          </p:nvSpPr>
          <p:spPr>
            <a:xfrm>
              <a:off x="4367814" y="3156744"/>
              <a:ext cx="4776186" cy="925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D0F7">
                      <a:lumMod val="75000"/>
                    </a:srgbClr>
                  </a:solidFill>
                  <a:effectLst/>
                  <a:uLnTx/>
                  <a:uFillTx/>
                  <a:latin typeface="Univers"/>
                  <a:ea typeface="+mn-ea"/>
                  <a:cs typeface="+mn-cs"/>
                </a:rPr>
                <a:t>Market participants have not accepted long-term interest rates above 4%</a:t>
              </a:r>
            </a:p>
          </p:txBody>
        </p:sp>
        <p:sp>
          <p:nvSpPr>
            <p:cNvPr id="36" name="Rectangle 35">
              <a:extLst>
                <a:ext uri="{FF2B5EF4-FFF2-40B4-BE49-F238E27FC236}">
                  <a16:creationId xmlns:a16="http://schemas.microsoft.com/office/drawing/2014/main" id="{602CA4D7-BB0C-467D-9669-583B72516C61}"/>
                </a:ext>
              </a:extLst>
            </p:cNvPr>
            <p:cNvSpPr/>
            <p:nvPr/>
          </p:nvSpPr>
          <p:spPr>
            <a:xfrm>
              <a:off x="4367814" y="4035942"/>
              <a:ext cx="4776186" cy="925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9D4DE">
                      <a:lumMod val="75000"/>
                    </a:srgbClr>
                  </a:solidFill>
                  <a:effectLst/>
                  <a:uLnTx/>
                  <a:uFillTx/>
                  <a:latin typeface="Univers"/>
                  <a:ea typeface="+mn-ea"/>
                  <a:cs typeface="+mn-cs"/>
                </a:rPr>
                <a:t>Market expectations are anchored to the low inflation levels of the past decade</a:t>
              </a:r>
            </a:p>
          </p:txBody>
        </p:sp>
        <p:sp>
          <p:nvSpPr>
            <p:cNvPr id="38" name="Rectangle 37">
              <a:extLst>
                <a:ext uri="{FF2B5EF4-FFF2-40B4-BE49-F238E27FC236}">
                  <a16:creationId xmlns:a16="http://schemas.microsoft.com/office/drawing/2014/main" id="{B4235E4C-0D1C-4174-8AEF-AF47ADC78982}"/>
                </a:ext>
              </a:extLst>
            </p:cNvPr>
            <p:cNvSpPr/>
            <p:nvPr/>
          </p:nvSpPr>
          <p:spPr>
            <a:xfrm>
              <a:off x="4367814" y="4974648"/>
              <a:ext cx="4776186" cy="925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6B6B"/>
                  </a:solidFill>
                  <a:effectLst/>
                  <a:uLnTx/>
                  <a:uFillTx/>
                  <a:latin typeface="Univers"/>
                  <a:ea typeface="+mn-ea"/>
                  <a:cs typeface="+mn-cs"/>
                </a:rPr>
                <a:t>Geopolitical trends are straining supply chains and macroeconomic conditions</a:t>
              </a:r>
            </a:p>
          </p:txBody>
        </p:sp>
      </p:grpSp>
      <p:cxnSp>
        <p:nvCxnSpPr>
          <p:cNvPr id="13" name="Straight Connector 12">
            <a:extLst>
              <a:ext uri="{FF2B5EF4-FFF2-40B4-BE49-F238E27FC236}">
                <a16:creationId xmlns:a16="http://schemas.microsoft.com/office/drawing/2014/main" id="{4932C2CC-C25A-4641-AEAB-D3DC5BE71E50}"/>
              </a:ext>
            </a:extLst>
          </p:cNvPr>
          <p:cNvCxnSpPr>
            <a:cxnSpLocks/>
          </p:cNvCxnSpPr>
          <p:nvPr/>
        </p:nvCxnSpPr>
        <p:spPr>
          <a:xfrm>
            <a:off x="352105" y="2221014"/>
            <a:ext cx="8523057"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2FF3FC-39FC-4910-9486-1261CA4760CE}"/>
              </a:ext>
            </a:extLst>
          </p:cNvPr>
          <p:cNvCxnSpPr>
            <a:cxnSpLocks/>
          </p:cNvCxnSpPr>
          <p:nvPr/>
        </p:nvCxnSpPr>
        <p:spPr>
          <a:xfrm>
            <a:off x="338814" y="3138988"/>
            <a:ext cx="8523057"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844FF6-EF64-40CF-BBD5-5B1AC3B210C7}"/>
              </a:ext>
            </a:extLst>
          </p:cNvPr>
          <p:cNvCxnSpPr>
            <a:cxnSpLocks/>
          </p:cNvCxnSpPr>
          <p:nvPr/>
        </p:nvCxnSpPr>
        <p:spPr>
          <a:xfrm>
            <a:off x="338814" y="4051470"/>
            <a:ext cx="8523057"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1250D1F-864C-40CD-BCB1-2980376B57DE}"/>
              </a:ext>
            </a:extLst>
          </p:cNvPr>
          <p:cNvCxnSpPr>
            <a:cxnSpLocks/>
          </p:cNvCxnSpPr>
          <p:nvPr/>
        </p:nvCxnSpPr>
        <p:spPr>
          <a:xfrm>
            <a:off x="352106" y="4974648"/>
            <a:ext cx="8523057"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79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5B31BC-30FD-44BB-85FE-0E85066FDCCA}"/>
              </a:ext>
            </a:extLst>
          </p:cNvPr>
          <p:cNvSpPr>
            <a:spLocks noGrp="1"/>
          </p:cNvSpPr>
          <p:nvPr>
            <p:ph type="title"/>
          </p:nvPr>
        </p:nvSpPr>
        <p:spPr/>
        <p:txBody>
          <a:bodyPr/>
          <a:lstStyle/>
          <a:p>
            <a:r>
              <a:rPr lang="en-US" dirty="0"/>
              <a:t>NEPC Strategic Asset Allocation Views</a:t>
            </a:r>
          </a:p>
        </p:txBody>
      </p:sp>
      <p:grpSp>
        <p:nvGrpSpPr>
          <p:cNvPr id="17" name="Group 16">
            <a:extLst>
              <a:ext uri="{FF2B5EF4-FFF2-40B4-BE49-F238E27FC236}">
                <a16:creationId xmlns:a16="http://schemas.microsoft.com/office/drawing/2014/main" id="{E4B91488-42CC-4566-A3C8-88DE2C3EBEA7}"/>
              </a:ext>
            </a:extLst>
          </p:cNvPr>
          <p:cNvGrpSpPr/>
          <p:nvPr/>
        </p:nvGrpSpPr>
        <p:grpSpPr>
          <a:xfrm>
            <a:off x="571500" y="1232100"/>
            <a:ext cx="8001000" cy="4465468"/>
            <a:chOff x="457199" y="1010783"/>
            <a:chExt cx="7618492" cy="3939765"/>
          </a:xfrm>
        </p:grpSpPr>
        <p:sp>
          <p:nvSpPr>
            <p:cNvPr id="7" name="Rectangle 6">
              <a:extLst>
                <a:ext uri="{FF2B5EF4-FFF2-40B4-BE49-F238E27FC236}">
                  <a16:creationId xmlns:a16="http://schemas.microsoft.com/office/drawing/2014/main" id="{222531DF-C0FF-4E79-AA45-BF3A1AABD5E1}"/>
                </a:ext>
              </a:extLst>
            </p:cNvPr>
            <p:cNvSpPr/>
            <p:nvPr/>
          </p:nvSpPr>
          <p:spPr>
            <a:xfrm>
              <a:off x="457199" y="1010783"/>
              <a:ext cx="7618490" cy="871065"/>
            </a:xfrm>
            <a:prstGeom prst="rect">
              <a:avLst/>
            </a:prstGeom>
            <a:gradFill>
              <a:gsLst>
                <a:gs pos="0">
                  <a:schemeClr val="bg1"/>
                </a:gs>
                <a:gs pos="100000">
                  <a:schemeClr val="bg2"/>
                </a:gs>
              </a:gsLst>
              <a:lin ang="108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lvl="0" defTabSz="342900">
                <a:defRPr/>
              </a:pPr>
              <a:r>
                <a:rPr lang="en-US" b="1" dirty="0">
                  <a:solidFill>
                    <a:srgbClr val="002060"/>
                  </a:solidFill>
                </a:rPr>
                <a:t>The current efficient frontier curve has flattened - a flat risk curve reduces the marginal benefit of adding risk to the portfolio </a:t>
              </a:r>
            </a:p>
          </p:txBody>
        </p:sp>
        <p:sp>
          <p:nvSpPr>
            <p:cNvPr id="8" name="Rectangle 7">
              <a:extLst>
                <a:ext uri="{FF2B5EF4-FFF2-40B4-BE49-F238E27FC236}">
                  <a16:creationId xmlns:a16="http://schemas.microsoft.com/office/drawing/2014/main" id="{DB9D5826-B02A-4B03-BC63-12DE0F124B9A}"/>
                </a:ext>
              </a:extLst>
            </p:cNvPr>
            <p:cNvSpPr/>
            <p:nvPr/>
          </p:nvSpPr>
          <p:spPr>
            <a:xfrm>
              <a:off x="457201" y="2033683"/>
              <a:ext cx="7618490" cy="871065"/>
            </a:xfrm>
            <a:prstGeom prst="rect">
              <a:avLst/>
            </a:prstGeom>
            <a:gradFill>
              <a:gsLst>
                <a:gs pos="0">
                  <a:schemeClr val="bg1"/>
                </a:gs>
                <a:gs pos="100000">
                  <a:schemeClr val="bg2"/>
                </a:gs>
              </a:gsLst>
              <a:lin ang="108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Univers"/>
                  <a:ea typeface="+mn-ea"/>
                  <a:cs typeface="+mn-cs"/>
                </a:rPr>
                <a:t>The market environment offers a challenging path for several years and will be difficult to repeat the last decade of strong returns</a:t>
              </a:r>
            </a:p>
          </p:txBody>
        </p:sp>
        <p:sp>
          <p:nvSpPr>
            <p:cNvPr id="9" name="Rectangle 8">
              <a:extLst>
                <a:ext uri="{FF2B5EF4-FFF2-40B4-BE49-F238E27FC236}">
                  <a16:creationId xmlns:a16="http://schemas.microsoft.com/office/drawing/2014/main" id="{38F951BD-D61C-4D6B-BDA8-A34BB6836D19}"/>
                </a:ext>
              </a:extLst>
            </p:cNvPr>
            <p:cNvSpPr/>
            <p:nvPr/>
          </p:nvSpPr>
          <p:spPr>
            <a:xfrm>
              <a:off x="457201" y="3056583"/>
              <a:ext cx="7618490" cy="871065"/>
            </a:xfrm>
            <a:prstGeom prst="rect">
              <a:avLst/>
            </a:prstGeom>
            <a:gradFill>
              <a:gsLst>
                <a:gs pos="0">
                  <a:schemeClr val="bg1"/>
                </a:gs>
                <a:gs pos="100000">
                  <a:schemeClr val="bg2"/>
                </a:gs>
              </a:gsLst>
              <a:lin ang="108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Univers"/>
                  <a:ea typeface="+mn-ea"/>
                  <a:cs typeface="+mn-cs"/>
                </a:rPr>
                <a:t>Be mindful of long-term wealth objectives as shifts to fixed income from equity limit the potential return upside for portfolios</a:t>
              </a:r>
            </a:p>
          </p:txBody>
        </p:sp>
        <p:sp>
          <p:nvSpPr>
            <p:cNvPr id="10" name="Rectangle 9">
              <a:extLst>
                <a:ext uri="{FF2B5EF4-FFF2-40B4-BE49-F238E27FC236}">
                  <a16:creationId xmlns:a16="http://schemas.microsoft.com/office/drawing/2014/main" id="{394F9878-046D-43C2-8E91-7FC893EA6D5C}"/>
                </a:ext>
              </a:extLst>
            </p:cNvPr>
            <p:cNvSpPr/>
            <p:nvPr/>
          </p:nvSpPr>
          <p:spPr>
            <a:xfrm>
              <a:off x="457201" y="4079483"/>
              <a:ext cx="7618490" cy="871065"/>
            </a:xfrm>
            <a:prstGeom prst="rect">
              <a:avLst/>
            </a:prstGeom>
            <a:gradFill>
              <a:gsLst>
                <a:gs pos="0">
                  <a:schemeClr val="bg1"/>
                </a:gs>
                <a:gs pos="100000">
                  <a:schemeClr val="bg2"/>
                </a:gs>
              </a:gsLst>
              <a:lin ang="108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Univers"/>
                  <a:ea typeface="+mn-ea"/>
                  <a:cs typeface="+mn-cs"/>
                </a:rPr>
                <a:t>Equity exposure over the long-term offers a wider range of outcomes and can provide returns well-above median expectations</a:t>
              </a:r>
            </a:p>
          </p:txBody>
        </p:sp>
        <p:sp>
          <p:nvSpPr>
            <p:cNvPr id="12" name="Isosceles Triangle 11">
              <a:extLst>
                <a:ext uri="{FF2B5EF4-FFF2-40B4-BE49-F238E27FC236}">
                  <a16:creationId xmlns:a16="http://schemas.microsoft.com/office/drawing/2014/main" id="{9F176895-1E38-4DFE-8F8D-995B9F493EB1}"/>
                </a:ext>
              </a:extLst>
            </p:cNvPr>
            <p:cNvSpPr/>
            <p:nvPr/>
          </p:nvSpPr>
          <p:spPr>
            <a:xfrm rot="5400000">
              <a:off x="162300" y="1305683"/>
              <a:ext cx="869134" cy="279336"/>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3" name="Isosceles Triangle 12">
              <a:extLst>
                <a:ext uri="{FF2B5EF4-FFF2-40B4-BE49-F238E27FC236}">
                  <a16:creationId xmlns:a16="http://schemas.microsoft.com/office/drawing/2014/main" id="{6541ECD5-7B62-4181-966D-B8697E524912}"/>
                </a:ext>
              </a:extLst>
            </p:cNvPr>
            <p:cNvSpPr/>
            <p:nvPr/>
          </p:nvSpPr>
          <p:spPr>
            <a:xfrm rot="5400000">
              <a:off x="162300" y="2330513"/>
              <a:ext cx="869134" cy="279336"/>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Isosceles Triangle 13">
              <a:extLst>
                <a:ext uri="{FF2B5EF4-FFF2-40B4-BE49-F238E27FC236}">
                  <a16:creationId xmlns:a16="http://schemas.microsoft.com/office/drawing/2014/main" id="{23EB66F7-8FA0-4A14-A139-824D81FE10E3}"/>
                </a:ext>
              </a:extLst>
            </p:cNvPr>
            <p:cNvSpPr/>
            <p:nvPr/>
          </p:nvSpPr>
          <p:spPr>
            <a:xfrm rot="5400000">
              <a:off x="162300" y="3353413"/>
              <a:ext cx="869134" cy="279336"/>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5" name="Isosceles Triangle 14">
              <a:extLst>
                <a:ext uri="{FF2B5EF4-FFF2-40B4-BE49-F238E27FC236}">
                  <a16:creationId xmlns:a16="http://schemas.microsoft.com/office/drawing/2014/main" id="{087FF40E-846F-459B-BF96-B8ED32DA8A74}"/>
                </a:ext>
              </a:extLst>
            </p:cNvPr>
            <p:cNvSpPr/>
            <p:nvPr/>
          </p:nvSpPr>
          <p:spPr>
            <a:xfrm rot="5400000">
              <a:off x="162300" y="4376313"/>
              <a:ext cx="869134" cy="279336"/>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Verdana"/>
                <a:ea typeface="+mn-ea"/>
                <a:cs typeface="+mn-cs"/>
              </a:endParaRPr>
            </a:p>
          </p:txBody>
        </p:sp>
      </p:grpSp>
    </p:spTree>
    <p:extLst>
      <p:ext uri="{BB962C8B-B14F-4D97-AF65-F5344CB8AC3E}">
        <p14:creationId xmlns:p14="http://schemas.microsoft.com/office/powerpoint/2010/main" val="176257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31A875-D2DC-615D-0B7B-3AFD14DB4EB3}"/>
              </a:ext>
            </a:extLst>
          </p:cNvPr>
          <p:cNvSpPr>
            <a:spLocks noGrp="1"/>
          </p:cNvSpPr>
          <p:nvPr>
            <p:ph type="title"/>
          </p:nvPr>
        </p:nvSpPr>
        <p:spPr/>
        <p:txBody>
          <a:bodyPr/>
          <a:lstStyle/>
          <a:p>
            <a:r>
              <a:rPr lang="en-US" dirty="0"/>
              <a:t>Asset Allocation overview</a:t>
            </a:r>
          </a:p>
        </p:txBody>
      </p:sp>
      <p:sp>
        <p:nvSpPr>
          <p:cNvPr id="4" name="Footer Placeholder 3">
            <a:extLst>
              <a:ext uri="{FF2B5EF4-FFF2-40B4-BE49-F238E27FC236}">
                <a16:creationId xmlns:a16="http://schemas.microsoft.com/office/drawing/2014/main" id="{E99C8005-D080-B819-C05B-14631004A3DD}"/>
              </a:ext>
            </a:extLst>
          </p:cNvPr>
          <p:cNvSpPr>
            <a:spLocks noGrp="1"/>
          </p:cNvSpPr>
          <p:nvPr>
            <p:ph type="ftr" sz="quarter" idx="3"/>
          </p:nvPr>
        </p:nvSpPr>
        <p:spPr/>
        <p:txBody>
          <a:bodyPr/>
          <a:lstStyle/>
          <a:p>
            <a:r>
              <a:rPr kumimoji="0" lang="en-US" sz="800" b="0" i="0" u="none" strike="noStrike" kern="1200" cap="none" spc="0" normalizeH="0" baseline="0" noProof="0" dirty="0">
                <a:ln>
                  <a:noFill/>
                </a:ln>
                <a:solidFill>
                  <a:srgbClr val="6B6B6B"/>
                </a:solidFill>
                <a:effectLst/>
                <a:uLnTx/>
                <a:uFillTx/>
                <a:latin typeface="Univers"/>
                <a:ea typeface="+mn-ea"/>
                <a:cs typeface="Verdana"/>
              </a:rPr>
              <a:t>*Expected return is net of fee and beta only</a:t>
            </a:r>
          </a:p>
        </p:txBody>
      </p:sp>
      <p:graphicFrame>
        <p:nvGraphicFramePr>
          <p:cNvPr id="5" name="Table 9">
            <a:extLst>
              <a:ext uri="{FF2B5EF4-FFF2-40B4-BE49-F238E27FC236}">
                <a16:creationId xmlns:a16="http://schemas.microsoft.com/office/drawing/2014/main" id="{56AE5CA3-2B1A-E48C-2AF7-F137698799A1}"/>
              </a:ext>
            </a:extLst>
          </p:cNvPr>
          <p:cNvGraphicFramePr>
            <a:graphicFrameLocks noGrp="1"/>
          </p:cNvGraphicFramePr>
          <p:nvPr>
            <p:ph idx="1"/>
            <p:extLst>
              <p:ext uri="{D42A27DB-BD31-4B8C-83A1-F6EECF244321}">
                <p14:modId xmlns:p14="http://schemas.microsoft.com/office/powerpoint/2010/main" val="3462538943"/>
              </p:ext>
            </p:extLst>
          </p:nvPr>
        </p:nvGraphicFramePr>
        <p:xfrm>
          <a:off x="511728" y="1445789"/>
          <a:ext cx="6140741" cy="3237428"/>
        </p:xfrm>
        <a:graphic>
          <a:graphicData uri="http://schemas.openxmlformats.org/drawingml/2006/table">
            <a:tbl>
              <a:tblPr firstRow="1" bandRow="1">
                <a:tableStyleId>{5C22544A-7EE6-4342-B048-85BDC9FD1C3A}</a:tableStyleId>
              </a:tblPr>
              <a:tblGrid>
                <a:gridCol w="2382473">
                  <a:extLst>
                    <a:ext uri="{9D8B030D-6E8A-4147-A177-3AD203B41FA5}">
                      <a16:colId xmlns:a16="http://schemas.microsoft.com/office/drawing/2014/main" val="3492435703"/>
                    </a:ext>
                  </a:extLst>
                </a:gridCol>
                <a:gridCol w="1132513">
                  <a:extLst>
                    <a:ext uri="{9D8B030D-6E8A-4147-A177-3AD203B41FA5}">
                      <a16:colId xmlns:a16="http://schemas.microsoft.com/office/drawing/2014/main" val="2248245323"/>
                    </a:ext>
                  </a:extLst>
                </a:gridCol>
                <a:gridCol w="1291906">
                  <a:extLst>
                    <a:ext uri="{9D8B030D-6E8A-4147-A177-3AD203B41FA5}">
                      <a16:colId xmlns:a16="http://schemas.microsoft.com/office/drawing/2014/main" val="4097286431"/>
                    </a:ext>
                  </a:extLst>
                </a:gridCol>
                <a:gridCol w="1333849">
                  <a:extLst>
                    <a:ext uri="{9D8B030D-6E8A-4147-A177-3AD203B41FA5}">
                      <a16:colId xmlns:a16="http://schemas.microsoft.com/office/drawing/2014/main" val="945314475"/>
                    </a:ext>
                  </a:extLst>
                </a:gridCol>
              </a:tblGrid>
              <a:tr h="605506">
                <a:tc>
                  <a:txBody>
                    <a:bodyPr/>
                    <a:lstStyle/>
                    <a:p>
                      <a:endParaRPr lang="en-US" sz="1400" dirty="0"/>
                    </a:p>
                  </a:txBody>
                  <a:tcPr anchor="ctr">
                    <a:solidFill>
                      <a:srgbClr val="4D4E54"/>
                    </a:solidFill>
                  </a:tcPr>
                </a:tc>
                <a:tc>
                  <a:txBody>
                    <a:bodyPr/>
                    <a:lstStyle/>
                    <a:p>
                      <a:pPr algn="ctr"/>
                      <a:endParaRPr lang="en-US" sz="1200" dirty="0"/>
                    </a:p>
                    <a:p>
                      <a:pPr algn="ctr"/>
                      <a:r>
                        <a:rPr lang="en-US" sz="1200" dirty="0"/>
                        <a:t>Current Policy </a:t>
                      </a:r>
                    </a:p>
                  </a:txBody>
                  <a:tcPr anchor="ctr">
                    <a:solidFill>
                      <a:srgbClr val="4D4E54"/>
                    </a:solidFill>
                  </a:tcPr>
                </a:tc>
                <a:tc>
                  <a:txBody>
                    <a:bodyPr/>
                    <a:lstStyle/>
                    <a:p>
                      <a:pPr algn="ctr"/>
                      <a:r>
                        <a:rPr lang="en-US" sz="1200" dirty="0"/>
                        <a:t>Recommended Target</a:t>
                      </a:r>
                    </a:p>
                  </a:txBody>
                  <a:tcPr anchor="ctr">
                    <a:solidFill>
                      <a:srgbClr val="4D4E54"/>
                    </a:solidFill>
                  </a:tcPr>
                </a:tc>
                <a:tc>
                  <a:txBody>
                    <a:bodyPr/>
                    <a:lstStyle/>
                    <a:p>
                      <a:pPr algn="ctr"/>
                      <a:r>
                        <a:rPr lang="en-US" sz="1200" dirty="0"/>
                        <a:t>Recommended Policy Ranges</a:t>
                      </a:r>
                    </a:p>
                  </a:txBody>
                  <a:tcPr anchor="ctr">
                    <a:solidFill>
                      <a:srgbClr val="4D4E54"/>
                    </a:solidFill>
                  </a:tcPr>
                </a:tc>
                <a:extLst>
                  <a:ext uri="{0D108BD9-81ED-4DB2-BD59-A6C34878D82A}">
                    <a16:rowId xmlns:a16="http://schemas.microsoft.com/office/drawing/2014/main" val="1250536273"/>
                  </a:ext>
                </a:extLst>
              </a:tr>
              <a:tr h="199796">
                <a:tc>
                  <a:txBody>
                    <a:bodyPr/>
                    <a:lstStyle/>
                    <a:p>
                      <a:pPr algn="l" rtl="0" fontAlgn="b"/>
                      <a:r>
                        <a:rPr lang="en-US" sz="1200" b="0" i="0" u="none" strike="noStrike" dirty="0">
                          <a:solidFill>
                            <a:srgbClr val="4D4E54"/>
                          </a:solidFill>
                          <a:effectLst/>
                          <a:latin typeface="Univers (Body)"/>
                        </a:rPr>
                        <a:t>  Large Cap</a:t>
                      </a:r>
                    </a:p>
                  </a:txBody>
                  <a:tcPr marL="9525" marR="9525" marT="9525" marB="0" anchor="ctr">
                    <a:solidFill>
                      <a:srgbClr val="CCD5DF"/>
                    </a:solidFill>
                  </a:tcPr>
                </a:tc>
                <a:tc>
                  <a:txBody>
                    <a:bodyPr/>
                    <a:lstStyle/>
                    <a:p>
                      <a:pPr algn="ctr" fontAlgn="ctr"/>
                      <a:r>
                        <a:rPr lang="en-US" sz="1100" b="0" i="0" u="none" strike="noStrike" dirty="0">
                          <a:solidFill>
                            <a:srgbClr val="4D4E54"/>
                          </a:solidFill>
                          <a:effectLst/>
                          <a:latin typeface="Univers (Body)"/>
                        </a:rPr>
                        <a:t>22%</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22%</a:t>
                      </a:r>
                    </a:p>
                  </a:txBody>
                  <a:tcPr marL="9525" marR="9525" marT="9525" marB="0" anchor="ctr">
                    <a:solidFill>
                      <a:srgbClr val="E7EBF0"/>
                    </a:solidFill>
                  </a:tcPr>
                </a:tc>
                <a:tc rowSpan="2">
                  <a:txBody>
                    <a:bodyPr/>
                    <a:lstStyle/>
                    <a:p>
                      <a:pPr algn="ctr" fontAlgn="ctr"/>
                      <a:r>
                        <a:rPr lang="en-US" sz="1100" b="0" i="0" u="none" strike="noStrike" dirty="0">
                          <a:solidFill>
                            <a:srgbClr val="4D4E54"/>
                          </a:solidFill>
                          <a:effectLst/>
                          <a:latin typeface="Univers (Body)"/>
                        </a:rPr>
                        <a:t>20%-40%</a:t>
                      </a:r>
                    </a:p>
                  </a:txBody>
                  <a:tcPr marL="9525" marR="9525" marT="9525" marB="0" anchor="ctr">
                    <a:solidFill>
                      <a:srgbClr val="E7EBF0"/>
                    </a:solidFill>
                  </a:tcPr>
                </a:tc>
                <a:extLst>
                  <a:ext uri="{0D108BD9-81ED-4DB2-BD59-A6C34878D82A}">
                    <a16:rowId xmlns:a16="http://schemas.microsoft.com/office/drawing/2014/main" val="3184554292"/>
                  </a:ext>
                </a:extLst>
              </a:tr>
              <a:tr h="199796">
                <a:tc>
                  <a:txBody>
                    <a:bodyPr/>
                    <a:lstStyle/>
                    <a:p>
                      <a:pPr algn="l" rtl="0" fontAlgn="b"/>
                      <a:r>
                        <a:rPr lang="en-US" sz="1200" b="0" i="0" u="none" strike="noStrike" dirty="0">
                          <a:solidFill>
                            <a:srgbClr val="4D4E54"/>
                          </a:solidFill>
                          <a:effectLst/>
                          <a:latin typeface="Univers (Body)"/>
                        </a:rPr>
                        <a:t>  SMID Cap</a:t>
                      </a:r>
                    </a:p>
                  </a:txBody>
                  <a:tcPr marL="9525" marR="9525" marT="9525" marB="0" anchor="ctr">
                    <a:solidFill>
                      <a:srgbClr val="CCD5DF"/>
                    </a:solidFill>
                  </a:tcPr>
                </a:tc>
                <a:tc>
                  <a:txBody>
                    <a:bodyPr/>
                    <a:lstStyle/>
                    <a:p>
                      <a:pPr algn="ctr" fontAlgn="ctr"/>
                      <a:r>
                        <a:rPr lang="en-US" sz="1100" b="0" i="0" u="none" strike="noStrike" dirty="0">
                          <a:solidFill>
                            <a:srgbClr val="4D4E54"/>
                          </a:solidFill>
                          <a:effectLst/>
                          <a:latin typeface="Univers (Body)"/>
                        </a:rPr>
                        <a:t>7%</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7%</a:t>
                      </a:r>
                    </a:p>
                  </a:txBody>
                  <a:tcPr marL="9525" marR="9525" marT="9525" marB="0" anchor="ctr">
                    <a:solidFill>
                      <a:srgbClr val="E7EBF0"/>
                    </a:solidFill>
                  </a:tcPr>
                </a:tc>
                <a:tc vMerge="1">
                  <a:txBody>
                    <a:bodyPr/>
                    <a:lstStyle/>
                    <a:p>
                      <a:pPr algn="ctr" fontAlgn="ctr"/>
                      <a:endParaRPr lang="en-US" sz="1100" b="0" i="0" u="none" strike="noStrike" dirty="0">
                        <a:solidFill>
                          <a:srgbClr val="4D4E54"/>
                        </a:solidFill>
                        <a:effectLst/>
                        <a:latin typeface="Univers (Body)"/>
                      </a:endParaRPr>
                    </a:p>
                  </a:txBody>
                  <a:tcPr marL="9525" marR="9525" marT="9525" marB="0" anchor="ctr">
                    <a:solidFill>
                      <a:srgbClr val="E7EBF0"/>
                    </a:solidFill>
                  </a:tcPr>
                </a:tc>
                <a:extLst>
                  <a:ext uri="{0D108BD9-81ED-4DB2-BD59-A6C34878D82A}">
                    <a16:rowId xmlns:a16="http://schemas.microsoft.com/office/drawing/2014/main" val="2417643725"/>
                  </a:ext>
                </a:extLst>
              </a:tr>
              <a:tr h="199796">
                <a:tc>
                  <a:txBody>
                    <a:bodyPr/>
                    <a:lstStyle/>
                    <a:p>
                      <a:pPr algn="l" rtl="0" fontAlgn="b"/>
                      <a:r>
                        <a:rPr lang="en-US" sz="1200" b="0" i="0" u="none" strike="noStrike" kern="1200" dirty="0">
                          <a:solidFill>
                            <a:srgbClr val="4D4E54"/>
                          </a:solidFill>
                          <a:effectLst/>
                          <a:latin typeface="Univers (Body)"/>
                          <a:ea typeface="+mn-ea"/>
                          <a:cs typeface="+mn-cs"/>
                        </a:rPr>
                        <a:t>  Global Equity</a:t>
                      </a:r>
                    </a:p>
                  </a:txBody>
                  <a:tcPr marL="9525" marR="9525" marT="9525" marB="0" anchor="ctr">
                    <a:solidFill>
                      <a:srgbClr val="CCD5DF"/>
                    </a:solidFill>
                  </a:tcPr>
                </a:tc>
                <a:tc>
                  <a:txBody>
                    <a:bodyPr/>
                    <a:lstStyle/>
                    <a:p>
                      <a:pPr algn="ctr" fontAlgn="ctr"/>
                      <a:r>
                        <a:rPr lang="en-US" sz="1100" b="0" i="0" u="none" strike="noStrike" dirty="0">
                          <a:solidFill>
                            <a:srgbClr val="4D4E54"/>
                          </a:solidFill>
                          <a:effectLst/>
                          <a:latin typeface="Univers (Body)"/>
                        </a:rPr>
                        <a:t>12%</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15%</a:t>
                      </a:r>
                    </a:p>
                  </a:txBody>
                  <a:tcPr marL="9525" marR="9525" marT="9525" marB="0" anchor="ctr">
                    <a:solidFill>
                      <a:schemeClr val="accent5">
                        <a:lumMod val="60000"/>
                        <a:lumOff val="40000"/>
                      </a:schemeClr>
                    </a:solidFill>
                  </a:tcPr>
                </a:tc>
                <a:tc>
                  <a:txBody>
                    <a:bodyPr/>
                    <a:lstStyle/>
                    <a:p>
                      <a:pPr algn="ctr" fontAlgn="ctr"/>
                      <a:r>
                        <a:rPr lang="en-US" sz="1100" b="0" i="0" u="none" strike="noStrike" dirty="0">
                          <a:solidFill>
                            <a:srgbClr val="4D4E54"/>
                          </a:solidFill>
                          <a:effectLst/>
                          <a:latin typeface="Univers (Body)"/>
                        </a:rPr>
                        <a:t>10%-18%</a:t>
                      </a:r>
                    </a:p>
                  </a:txBody>
                  <a:tcPr marL="9525" marR="9525" marT="9525" marB="0" anchor="ctr">
                    <a:solidFill>
                      <a:srgbClr val="E7EBF0"/>
                    </a:solidFill>
                  </a:tcPr>
                </a:tc>
                <a:extLst>
                  <a:ext uri="{0D108BD9-81ED-4DB2-BD59-A6C34878D82A}">
                    <a16:rowId xmlns:a16="http://schemas.microsoft.com/office/drawing/2014/main" val="3720690576"/>
                  </a:ext>
                </a:extLst>
              </a:tr>
              <a:tr h="199796">
                <a:tc>
                  <a:txBody>
                    <a:bodyPr/>
                    <a:lstStyle/>
                    <a:p>
                      <a:pPr algn="l" rtl="0" fontAlgn="b"/>
                      <a:r>
                        <a:rPr lang="en-US" sz="1200" b="0" i="0" u="none" strike="noStrike" dirty="0">
                          <a:solidFill>
                            <a:srgbClr val="4D4E54"/>
                          </a:solidFill>
                          <a:effectLst/>
                          <a:latin typeface="Univers (Body)"/>
                        </a:rPr>
                        <a:t>  Non US Equity</a:t>
                      </a:r>
                    </a:p>
                  </a:txBody>
                  <a:tcPr marL="9525" marR="9525" marT="9525" marB="0" anchor="ctr">
                    <a:solidFill>
                      <a:srgbClr val="CCD5DF"/>
                    </a:solidFill>
                  </a:tcPr>
                </a:tc>
                <a:tc>
                  <a:txBody>
                    <a:bodyPr/>
                    <a:lstStyle/>
                    <a:p>
                      <a:pPr algn="ctr" fontAlgn="ctr"/>
                      <a:r>
                        <a:rPr lang="en-US" sz="1100" b="0" i="0" u="none" strike="noStrike" dirty="0">
                          <a:solidFill>
                            <a:srgbClr val="4D4E54"/>
                          </a:solidFill>
                          <a:effectLst/>
                          <a:latin typeface="Univers (Body)"/>
                        </a:rPr>
                        <a:t>12%</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10%</a:t>
                      </a:r>
                    </a:p>
                  </a:txBody>
                  <a:tcPr marL="9525" marR="9525" marT="9525" marB="0" anchor="ctr">
                    <a:solidFill>
                      <a:schemeClr val="accent5">
                        <a:lumMod val="60000"/>
                        <a:lumOff val="40000"/>
                      </a:schemeClr>
                    </a:solidFill>
                  </a:tcPr>
                </a:tc>
                <a:tc>
                  <a:txBody>
                    <a:bodyPr/>
                    <a:lstStyle/>
                    <a:p>
                      <a:pPr algn="ctr" fontAlgn="ctr"/>
                      <a:r>
                        <a:rPr lang="en-US" sz="1100" b="0" i="0" u="none" strike="noStrike" dirty="0">
                          <a:solidFill>
                            <a:srgbClr val="4D4E54"/>
                          </a:solidFill>
                          <a:effectLst/>
                          <a:latin typeface="Univers (Body)"/>
                        </a:rPr>
                        <a:t>8%-15%</a:t>
                      </a:r>
                    </a:p>
                  </a:txBody>
                  <a:tcPr marL="9525" marR="9525" marT="9525" marB="0" anchor="ctr">
                    <a:solidFill>
                      <a:srgbClr val="E7EBF0"/>
                    </a:solidFill>
                  </a:tcPr>
                </a:tc>
                <a:extLst>
                  <a:ext uri="{0D108BD9-81ED-4DB2-BD59-A6C34878D82A}">
                    <a16:rowId xmlns:a16="http://schemas.microsoft.com/office/drawing/2014/main" val="2366922089"/>
                  </a:ext>
                </a:extLst>
              </a:tr>
              <a:tr h="199796">
                <a:tc>
                  <a:txBody>
                    <a:bodyPr/>
                    <a:lstStyle/>
                    <a:p>
                      <a:pPr algn="l" rtl="0" fontAlgn="b"/>
                      <a:r>
                        <a:rPr lang="en-US" sz="1200" b="0" i="0" u="none" strike="noStrike" dirty="0">
                          <a:solidFill>
                            <a:srgbClr val="4D4E54"/>
                          </a:solidFill>
                          <a:effectLst/>
                          <a:latin typeface="Univers (Body)"/>
                        </a:rPr>
                        <a:t>  Emerging Equity</a:t>
                      </a:r>
                    </a:p>
                  </a:txBody>
                  <a:tcPr marL="9525" marR="9525" marT="9525" marB="0" anchor="ctr">
                    <a:solidFill>
                      <a:srgbClr val="CCD5DF"/>
                    </a:solidFill>
                  </a:tcPr>
                </a:tc>
                <a:tc>
                  <a:txBody>
                    <a:bodyPr/>
                    <a:lstStyle/>
                    <a:p>
                      <a:pPr algn="ctr" fontAlgn="ctr"/>
                      <a:r>
                        <a:rPr lang="en-US" sz="1100" b="0" i="0" u="none" strike="noStrike" dirty="0">
                          <a:solidFill>
                            <a:srgbClr val="4D4E54"/>
                          </a:solidFill>
                          <a:effectLst/>
                          <a:latin typeface="Univers (Body)"/>
                        </a:rPr>
                        <a:t>7%</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6%</a:t>
                      </a:r>
                    </a:p>
                  </a:txBody>
                  <a:tcPr marL="9525" marR="9525" marT="9525" marB="0" anchor="ctr">
                    <a:solidFill>
                      <a:schemeClr val="accent5">
                        <a:lumMod val="60000"/>
                        <a:lumOff val="40000"/>
                      </a:schemeClr>
                    </a:solidFill>
                  </a:tcPr>
                </a:tc>
                <a:tc>
                  <a:txBody>
                    <a:bodyPr/>
                    <a:lstStyle/>
                    <a:p>
                      <a:pPr algn="ctr" fontAlgn="ctr"/>
                      <a:r>
                        <a:rPr lang="en-US" sz="1100" b="0" i="0" u="none" strike="noStrike" dirty="0">
                          <a:solidFill>
                            <a:srgbClr val="4D4E54"/>
                          </a:solidFill>
                          <a:effectLst/>
                          <a:latin typeface="Univers (Body)"/>
                        </a:rPr>
                        <a:t>3%-10%</a:t>
                      </a:r>
                    </a:p>
                  </a:txBody>
                  <a:tcPr marL="9525" marR="9525" marT="9525" marB="0" anchor="ctr">
                    <a:solidFill>
                      <a:srgbClr val="E7EBF0"/>
                    </a:solidFill>
                  </a:tcPr>
                </a:tc>
                <a:extLst>
                  <a:ext uri="{0D108BD9-81ED-4DB2-BD59-A6C34878D82A}">
                    <a16:rowId xmlns:a16="http://schemas.microsoft.com/office/drawing/2014/main" val="2068035962"/>
                  </a:ext>
                </a:extLst>
              </a:tr>
              <a:tr h="199796">
                <a:tc>
                  <a:txBody>
                    <a:bodyPr/>
                    <a:lstStyle/>
                    <a:p>
                      <a:pPr algn="l" rtl="0" fontAlgn="b"/>
                      <a:r>
                        <a:rPr lang="en-US" sz="1200" b="1" i="0" u="none" strike="noStrike" dirty="0">
                          <a:solidFill>
                            <a:schemeClr val="bg1"/>
                          </a:solidFill>
                          <a:effectLst/>
                          <a:latin typeface="Univers (Body)"/>
                        </a:rPr>
                        <a:t>  Total Equity</a:t>
                      </a:r>
                    </a:p>
                  </a:txBody>
                  <a:tcPr marL="9525" marR="9525" marT="9525" marB="0" anchor="ctr">
                    <a:solidFill>
                      <a:srgbClr val="16709E"/>
                    </a:solidFill>
                  </a:tcPr>
                </a:tc>
                <a:tc>
                  <a:txBody>
                    <a:bodyPr/>
                    <a:lstStyle/>
                    <a:p>
                      <a:pPr algn="ctr" fontAlgn="ctr"/>
                      <a:r>
                        <a:rPr lang="en-US" sz="1100" b="1" i="0" u="none" strike="noStrike" dirty="0">
                          <a:solidFill>
                            <a:srgbClr val="FFFFFF"/>
                          </a:solidFill>
                          <a:effectLst/>
                          <a:latin typeface="Univers (Body)"/>
                        </a:rPr>
                        <a:t>60%</a:t>
                      </a:r>
                    </a:p>
                  </a:txBody>
                  <a:tcPr marL="9525" marR="9525" marT="9525" marB="0" anchor="ctr">
                    <a:solidFill>
                      <a:srgbClr val="16709E"/>
                    </a:solidFill>
                  </a:tcPr>
                </a:tc>
                <a:tc>
                  <a:txBody>
                    <a:bodyPr/>
                    <a:lstStyle/>
                    <a:p>
                      <a:pPr algn="ctr" fontAlgn="ctr"/>
                      <a:r>
                        <a:rPr lang="en-US" sz="1100" b="1" i="0" u="none" strike="noStrike" dirty="0">
                          <a:solidFill>
                            <a:srgbClr val="FFFFFF"/>
                          </a:solidFill>
                          <a:effectLst/>
                          <a:latin typeface="Univers (Body)"/>
                        </a:rPr>
                        <a:t>60%</a:t>
                      </a:r>
                    </a:p>
                  </a:txBody>
                  <a:tcPr marL="9525" marR="9525" marT="9525" marB="0" anchor="ctr">
                    <a:solidFill>
                      <a:srgbClr val="16709E"/>
                    </a:solidFill>
                  </a:tcPr>
                </a:tc>
                <a:tc>
                  <a:txBody>
                    <a:bodyPr/>
                    <a:lstStyle/>
                    <a:p>
                      <a:pPr algn="ctr" fontAlgn="ctr"/>
                      <a:endParaRPr lang="en-US" sz="1100" b="1" i="0" u="none" strike="noStrike" dirty="0">
                        <a:solidFill>
                          <a:srgbClr val="FFFFFF"/>
                        </a:solidFill>
                        <a:effectLst/>
                        <a:latin typeface="Univers (Body)"/>
                      </a:endParaRPr>
                    </a:p>
                  </a:txBody>
                  <a:tcPr marL="9525" marR="9525" marT="9525" marB="0" anchor="ctr">
                    <a:solidFill>
                      <a:srgbClr val="16709E"/>
                    </a:solidFill>
                  </a:tcPr>
                </a:tc>
                <a:extLst>
                  <a:ext uri="{0D108BD9-81ED-4DB2-BD59-A6C34878D82A}">
                    <a16:rowId xmlns:a16="http://schemas.microsoft.com/office/drawing/2014/main" val="1464649294"/>
                  </a:ext>
                </a:extLst>
              </a:tr>
              <a:tr h="199796">
                <a:tc>
                  <a:txBody>
                    <a:bodyPr/>
                    <a:lstStyle/>
                    <a:p>
                      <a:pPr algn="l" rtl="0" fontAlgn="b"/>
                      <a:r>
                        <a:rPr lang="en-US" sz="1200" b="0" i="0" u="none" strike="noStrike" dirty="0">
                          <a:solidFill>
                            <a:srgbClr val="4D4E54"/>
                          </a:solidFill>
                          <a:effectLst/>
                          <a:latin typeface="Univers (Body)"/>
                        </a:rPr>
                        <a:t>  US Aggregate Bonds</a:t>
                      </a:r>
                    </a:p>
                  </a:txBody>
                  <a:tcPr marL="9525" marR="9525" marT="9525" marB="0" anchor="ctr">
                    <a:solidFill>
                      <a:srgbClr val="CCD5DF"/>
                    </a:solidFill>
                  </a:tcPr>
                </a:tc>
                <a:tc>
                  <a:txBody>
                    <a:bodyPr/>
                    <a:lstStyle/>
                    <a:p>
                      <a:pPr algn="ctr" fontAlgn="ctr"/>
                      <a:r>
                        <a:rPr lang="en-US" sz="1100" b="0" i="0" u="none" strike="noStrike" dirty="0">
                          <a:solidFill>
                            <a:srgbClr val="4D4E54"/>
                          </a:solidFill>
                          <a:effectLst/>
                          <a:latin typeface="Univers (Body)"/>
                        </a:rPr>
                        <a:t>10%</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10%</a:t>
                      </a:r>
                    </a:p>
                  </a:txBody>
                  <a:tcPr marL="9525" marR="9525" marT="9525" marB="0" anchor="ctr">
                    <a:solidFill>
                      <a:srgbClr val="E7EBF0"/>
                    </a:solidFill>
                  </a:tcPr>
                </a:tc>
                <a:tc rowSpan="4">
                  <a:txBody>
                    <a:bodyPr/>
                    <a:lstStyle/>
                    <a:p>
                      <a:pPr algn="ctr" fontAlgn="ctr"/>
                      <a:r>
                        <a:rPr lang="en-US" sz="1100" b="0" i="0" u="none" strike="noStrike" dirty="0">
                          <a:solidFill>
                            <a:srgbClr val="4D4E54"/>
                          </a:solidFill>
                          <a:effectLst/>
                          <a:latin typeface="Univers (Body)"/>
                        </a:rPr>
                        <a:t>25%-35%</a:t>
                      </a:r>
                    </a:p>
                  </a:txBody>
                  <a:tcPr marL="9525" marR="9525" marT="9525" marB="0" anchor="ctr">
                    <a:solidFill>
                      <a:srgbClr val="E7EBF0"/>
                    </a:solidFill>
                  </a:tcPr>
                </a:tc>
                <a:extLst>
                  <a:ext uri="{0D108BD9-81ED-4DB2-BD59-A6C34878D82A}">
                    <a16:rowId xmlns:a16="http://schemas.microsoft.com/office/drawing/2014/main" val="4002321450"/>
                  </a:ext>
                </a:extLst>
              </a:tr>
              <a:tr h="199796">
                <a:tc>
                  <a:txBody>
                    <a:bodyPr/>
                    <a:lstStyle/>
                    <a:p>
                      <a:pPr algn="l" rtl="0" fontAlgn="b"/>
                      <a:r>
                        <a:rPr lang="en-US" sz="1200" b="0" i="0" u="none" strike="noStrike" dirty="0">
                          <a:solidFill>
                            <a:srgbClr val="4D4E54"/>
                          </a:solidFill>
                          <a:effectLst/>
                          <a:latin typeface="Univers (Body)"/>
                        </a:rPr>
                        <a:t>  Multi Sector Credit</a:t>
                      </a:r>
                    </a:p>
                  </a:txBody>
                  <a:tcPr marL="9525" marR="9525" marT="9525" marB="0" anchor="ctr">
                    <a:solidFill>
                      <a:srgbClr val="CCD5DF"/>
                    </a:solidFill>
                  </a:tcPr>
                </a:tc>
                <a:tc>
                  <a:txBody>
                    <a:bodyPr/>
                    <a:lstStyle/>
                    <a:p>
                      <a:pPr algn="ctr" fontAlgn="ctr"/>
                      <a:r>
                        <a:rPr lang="en-US" sz="1100" b="0" i="0" u="none" strike="noStrike" dirty="0">
                          <a:solidFill>
                            <a:srgbClr val="4D4E54"/>
                          </a:solidFill>
                          <a:effectLst/>
                          <a:latin typeface="Univers (Body)"/>
                        </a:rPr>
                        <a:t>8%</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12%</a:t>
                      </a:r>
                    </a:p>
                  </a:txBody>
                  <a:tcPr marL="9525" marR="9525" marT="9525" marB="0" anchor="ctr">
                    <a:solidFill>
                      <a:schemeClr val="accent5">
                        <a:lumMod val="60000"/>
                        <a:lumOff val="40000"/>
                      </a:schemeClr>
                    </a:solidFill>
                  </a:tcPr>
                </a:tc>
                <a:tc vMerge="1">
                  <a:txBody>
                    <a:bodyPr/>
                    <a:lstStyle/>
                    <a:p>
                      <a:pPr algn="ctr" fontAlgn="ctr"/>
                      <a:r>
                        <a:rPr lang="en-US" sz="1100" b="0" i="0" u="none" strike="noStrike" dirty="0">
                          <a:solidFill>
                            <a:srgbClr val="4D4E54"/>
                          </a:solidFill>
                          <a:effectLst/>
                          <a:latin typeface="Univers (Body)"/>
                        </a:rPr>
                        <a:t>0%-25%</a:t>
                      </a:r>
                    </a:p>
                  </a:txBody>
                  <a:tcPr marL="9525" marR="9525" marT="9525" marB="0" anchor="ctr">
                    <a:solidFill>
                      <a:srgbClr val="E7EBF0"/>
                    </a:solidFill>
                  </a:tcPr>
                </a:tc>
                <a:extLst>
                  <a:ext uri="{0D108BD9-81ED-4DB2-BD59-A6C34878D82A}">
                    <a16:rowId xmlns:a16="http://schemas.microsoft.com/office/drawing/2014/main" val="2492700741"/>
                  </a:ext>
                </a:extLst>
              </a:tr>
              <a:tr h="199796">
                <a:tc>
                  <a:txBody>
                    <a:bodyPr/>
                    <a:lstStyle/>
                    <a:p>
                      <a:pPr algn="l" rtl="0" fontAlgn="b"/>
                      <a:r>
                        <a:rPr lang="en-US" sz="1200" b="0" i="0" u="none" strike="noStrike" dirty="0">
                          <a:solidFill>
                            <a:srgbClr val="4D4E54"/>
                          </a:solidFill>
                          <a:effectLst/>
                          <a:latin typeface="Univers (Body)"/>
                        </a:rPr>
                        <a:t>  TIPS</a:t>
                      </a:r>
                    </a:p>
                  </a:txBody>
                  <a:tcPr marL="9525" marR="9525" marT="9525" marB="0" anchor="ctr">
                    <a:solidFill>
                      <a:srgbClr val="CCD5DF"/>
                    </a:solidFill>
                  </a:tcPr>
                </a:tc>
                <a:tc>
                  <a:txBody>
                    <a:bodyPr/>
                    <a:lstStyle/>
                    <a:p>
                      <a:pPr algn="ctr" fontAlgn="ctr"/>
                      <a:r>
                        <a:rPr lang="en-US" sz="1100" b="0" i="0" u="none" strike="noStrike" dirty="0">
                          <a:solidFill>
                            <a:srgbClr val="4D4E54"/>
                          </a:solidFill>
                          <a:effectLst/>
                          <a:latin typeface="Univers (Body)"/>
                        </a:rPr>
                        <a:t>7%</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4%</a:t>
                      </a:r>
                    </a:p>
                  </a:txBody>
                  <a:tcPr marL="9525" marR="9525" marT="9525" marB="0" anchor="ctr">
                    <a:solidFill>
                      <a:schemeClr val="accent5">
                        <a:lumMod val="60000"/>
                        <a:lumOff val="40000"/>
                      </a:schemeClr>
                    </a:solidFill>
                  </a:tcPr>
                </a:tc>
                <a:tc vMerge="1">
                  <a:txBody>
                    <a:bodyPr/>
                    <a:lstStyle/>
                    <a:p>
                      <a:pPr algn="ctr" fontAlgn="ctr"/>
                      <a:endParaRPr lang="en-US" sz="1100" b="0" i="0" u="none" strike="noStrike" dirty="0">
                        <a:solidFill>
                          <a:srgbClr val="4D4E54"/>
                        </a:solidFill>
                        <a:effectLst/>
                        <a:latin typeface="Univers (Body)"/>
                      </a:endParaRPr>
                    </a:p>
                  </a:txBody>
                  <a:tcPr marL="9525" marR="9525" marT="9525" marB="0" anchor="ctr">
                    <a:solidFill>
                      <a:srgbClr val="E7EBF0"/>
                    </a:solidFill>
                  </a:tcPr>
                </a:tc>
                <a:extLst>
                  <a:ext uri="{0D108BD9-81ED-4DB2-BD59-A6C34878D82A}">
                    <a16:rowId xmlns:a16="http://schemas.microsoft.com/office/drawing/2014/main" val="888027383"/>
                  </a:ext>
                </a:extLst>
              </a:tr>
              <a:tr h="199796">
                <a:tc>
                  <a:txBody>
                    <a:bodyPr/>
                    <a:lstStyle/>
                    <a:p>
                      <a:pPr algn="l" rtl="0" fontAlgn="b"/>
                      <a:r>
                        <a:rPr lang="en-US" sz="1200" b="0" i="0" u="none" strike="noStrike" dirty="0">
                          <a:solidFill>
                            <a:srgbClr val="4D4E54"/>
                          </a:solidFill>
                          <a:effectLst/>
                          <a:latin typeface="Univers (Body)"/>
                        </a:rPr>
                        <a:t>  US Treasury Bonds</a:t>
                      </a:r>
                    </a:p>
                  </a:txBody>
                  <a:tcPr marL="9525" marR="9525" marT="9525" marB="0" anchor="ctr">
                    <a:solidFill>
                      <a:srgbClr val="CCD5DF"/>
                    </a:solidFill>
                  </a:tcPr>
                </a:tc>
                <a:tc>
                  <a:txBody>
                    <a:bodyPr/>
                    <a:lstStyle/>
                    <a:p>
                      <a:pPr algn="ctr" fontAlgn="ctr"/>
                      <a:r>
                        <a:rPr lang="en-US" sz="1100" b="0" i="0" u="none" strike="noStrike" dirty="0">
                          <a:solidFill>
                            <a:srgbClr val="4D4E54"/>
                          </a:solidFill>
                          <a:effectLst/>
                          <a:latin typeface="Univers (Body)"/>
                        </a:rPr>
                        <a:t>7%</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8%</a:t>
                      </a:r>
                    </a:p>
                  </a:txBody>
                  <a:tcPr marL="9525" marR="9525" marT="9525" marB="0" anchor="ctr">
                    <a:solidFill>
                      <a:schemeClr val="accent5">
                        <a:lumMod val="60000"/>
                        <a:lumOff val="40000"/>
                      </a:schemeClr>
                    </a:solidFill>
                  </a:tcPr>
                </a:tc>
                <a:tc vMerge="1">
                  <a:txBody>
                    <a:bodyPr/>
                    <a:lstStyle/>
                    <a:p>
                      <a:pPr algn="ctr" fontAlgn="ctr"/>
                      <a:endParaRPr lang="en-US" sz="1100" b="0" i="0" u="none" strike="noStrike" dirty="0">
                        <a:solidFill>
                          <a:srgbClr val="4D4E54"/>
                        </a:solidFill>
                        <a:effectLst/>
                        <a:latin typeface="Univers (Body)"/>
                      </a:endParaRPr>
                    </a:p>
                  </a:txBody>
                  <a:tcPr marL="9525" marR="9525" marT="9525" marB="0" anchor="ctr">
                    <a:solidFill>
                      <a:srgbClr val="E7EBF0"/>
                    </a:solidFill>
                  </a:tcPr>
                </a:tc>
                <a:extLst>
                  <a:ext uri="{0D108BD9-81ED-4DB2-BD59-A6C34878D82A}">
                    <a16:rowId xmlns:a16="http://schemas.microsoft.com/office/drawing/2014/main" val="2166236842"/>
                  </a:ext>
                </a:extLst>
              </a:tr>
              <a:tr h="199796">
                <a:tc>
                  <a:txBody>
                    <a:bodyPr/>
                    <a:lstStyle/>
                    <a:p>
                      <a:pPr algn="l" rtl="0" fontAlgn="b"/>
                      <a:r>
                        <a:rPr lang="en-US" sz="1200" b="0" i="0" u="none" strike="noStrike" dirty="0">
                          <a:solidFill>
                            <a:srgbClr val="4D4E54"/>
                          </a:solidFill>
                          <a:effectLst/>
                          <a:latin typeface="Univers (Body)"/>
                        </a:rPr>
                        <a:t>  </a:t>
                      </a:r>
                      <a:r>
                        <a:rPr lang="en-US" sz="1200" b="1" i="0" u="none" strike="noStrike" dirty="0">
                          <a:solidFill>
                            <a:schemeClr val="bg1"/>
                          </a:solidFill>
                          <a:effectLst/>
                          <a:latin typeface="Univers (Body)"/>
                        </a:rPr>
                        <a:t>Total Debt</a:t>
                      </a:r>
                    </a:p>
                  </a:txBody>
                  <a:tcPr marL="9525" marR="9525" marT="9525" marB="0" anchor="ctr">
                    <a:solidFill>
                      <a:schemeClr val="accent1"/>
                    </a:solidFill>
                  </a:tcPr>
                </a:tc>
                <a:tc>
                  <a:txBody>
                    <a:bodyPr/>
                    <a:lstStyle/>
                    <a:p>
                      <a:pPr algn="ctr" fontAlgn="ctr"/>
                      <a:r>
                        <a:rPr lang="en-US" sz="1100" b="1" i="0" u="none" strike="noStrike" dirty="0">
                          <a:solidFill>
                            <a:schemeClr val="bg1"/>
                          </a:solidFill>
                          <a:effectLst/>
                          <a:latin typeface="Univers (Body)"/>
                        </a:rPr>
                        <a:t>32%</a:t>
                      </a:r>
                    </a:p>
                  </a:txBody>
                  <a:tcPr marL="9525" marR="9525" marT="9525" marB="0" anchor="ctr">
                    <a:solidFill>
                      <a:schemeClr val="accent1"/>
                    </a:solidFill>
                  </a:tcPr>
                </a:tc>
                <a:tc>
                  <a:txBody>
                    <a:bodyPr/>
                    <a:lstStyle/>
                    <a:p>
                      <a:pPr algn="ctr" fontAlgn="ctr"/>
                      <a:r>
                        <a:rPr lang="en-US" sz="1100" b="1" i="0" u="none" strike="noStrike" dirty="0">
                          <a:solidFill>
                            <a:schemeClr val="bg1"/>
                          </a:solidFill>
                          <a:effectLst/>
                          <a:latin typeface="Univers (Body)"/>
                        </a:rPr>
                        <a:t>34%</a:t>
                      </a:r>
                    </a:p>
                  </a:txBody>
                  <a:tcPr marL="9525" marR="9525" marT="9525" marB="0" anchor="ctr">
                    <a:solidFill>
                      <a:schemeClr val="accent1"/>
                    </a:solidFill>
                  </a:tcPr>
                </a:tc>
                <a:tc>
                  <a:txBody>
                    <a:bodyPr/>
                    <a:lstStyle/>
                    <a:p>
                      <a:pPr algn="ctr" fontAlgn="ctr"/>
                      <a:endParaRPr lang="en-US" sz="1100" b="1" i="0" u="none" strike="noStrike" dirty="0">
                        <a:solidFill>
                          <a:schemeClr val="bg1"/>
                        </a:solidFill>
                        <a:effectLst/>
                        <a:latin typeface="Univers (Body)"/>
                      </a:endParaRPr>
                    </a:p>
                  </a:txBody>
                  <a:tcPr marL="9525" marR="9525" marT="9525" marB="0" anchor="ctr">
                    <a:solidFill>
                      <a:schemeClr val="accent1"/>
                    </a:solidFill>
                  </a:tcPr>
                </a:tc>
                <a:extLst>
                  <a:ext uri="{0D108BD9-81ED-4DB2-BD59-A6C34878D82A}">
                    <a16:rowId xmlns:a16="http://schemas.microsoft.com/office/drawing/2014/main" val="4154808643"/>
                  </a:ext>
                </a:extLst>
              </a:tr>
              <a:tr h="199796">
                <a:tc>
                  <a:txBody>
                    <a:bodyPr/>
                    <a:lstStyle/>
                    <a:p>
                      <a:pPr algn="l" rtl="0" fontAlgn="b"/>
                      <a:r>
                        <a:rPr lang="en-US" sz="1200" b="0" i="0" u="none" strike="noStrike" dirty="0">
                          <a:solidFill>
                            <a:srgbClr val="4D4E54"/>
                          </a:solidFill>
                          <a:effectLst/>
                          <a:latin typeface="Univers (Body)"/>
                        </a:rPr>
                        <a:t>  Multi Asset</a:t>
                      </a:r>
                    </a:p>
                  </a:txBody>
                  <a:tcPr marL="9525" marR="9525" marT="9525" marB="0" anchor="ctr">
                    <a:solidFill>
                      <a:srgbClr val="CCD5DF"/>
                    </a:solidFill>
                  </a:tcPr>
                </a:tc>
                <a:tc>
                  <a:txBody>
                    <a:bodyPr/>
                    <a:lstStyle/>
                    <a:p>
                      <a:pPr algn="ctr" fontAlgn="ctr"/>
                      <a:r>
                        <a:rPr lang="en-US" sz="1100" b="0" i="0" u="none" strike="noStrike" dirty="0">
                          <a:solidFill>
                            <a:srgbClr val="4D4E54"/>
                          </a:solidFill>
                          <a:effectLst/>
                          <a:latin typeface="Univers (Body)"/>
                        </a:rPr>
                        <a:t>8%</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6%</a:t>
                      </a:r>
                    </a:p>
                  </a:txBody>
                  <a:tcPr marL="9525" marR="9525" marT="9525" marB="0" anchor="ctr">
                    <a:solidFill>
                      <a:schemeClr val="accent5">
                        <a:lumMod val="60000"/>
                        <a:lumOff val="40000"/>
                      </a:schemeClr>
                    </a:solidFill>
                  </a:tcPr>
                </a:tc>
                <a:tc>
                  <a:txBody>
                    <a:bodyPr/>
                    <a:lstStyle/>
                    <a:p>
                      <a:pPr algn="ctr" fontAlgn="ctr"/>
                      <a:r>
                        <a:rPr lang="en-US" sz="1100" b="0" i="0" u="none" strike="noStrike" dirty="0">
                          <a:solidFill>
                            <a:srgbClr val="4D4E54"/>
                          </a:solidFill>
                          <a:effectLst/>
                          <a:latin typeface="Univers (Body)"/>
                        </a:rPr>
                        <a:t>4%-10%</a:t>
                      </a:r>
                    </a:p>
                  </a:txBody>
                  <a:tcPr marL="9525" marR="9525" marT="9525" marB="0" anchor="ctr">
                    <a:solidFill>
                      <a:srgbClr val="E7EBF0"/>
                    </a:solidFill>
                  </a:tcPr>
                </a:tc>
                <a:extLst>
                  <a:ext uri="{0D108BD9-81ED-4DB2-BD59-A6C34878D82A}">
                    <a16:rowId xmlns:a16="http://schemas.microsoft.com/office/drawing/2014/main" val="1212972941"/>
                  </a:ext>
                </a:extLst>
              </a:tr>
              <a:tr h="199796">
                <a:tc>
                  <a:txBody>
                    <a:bodyPr/>
                    <a:lstStyle/>
                    <a:p>
                      <a:pPr algn="l" rtl="0" fontAlgn="b"/>
                      <a:r>
                        <a:rPr lang="en-US" sz="1200" b="1" i="0" u="none" strike="noStrike" dirty="0">
                          <a:solidFill>
                            <a:schemeClr val="bg1"/>
                          </a:solidFill>
                          <a:effectLst/>
                          <a:latin typeface="Univers (Body)"/>
                        </a:rPr>
                        <a:t>  Total Multi Asset</a:t>
                      </a:r>
                    </a:p>
                  </a:txBody>
                  <a:tcPr marL="9525" marR="9525" marT="9525" marB="0" anchor="ctr">
                    <a:solidFill>
                      <a:srgbClr val="16709E"/>
                    </a:solidFill>
                  </a:tcPr>
                </a:tc>
                <a:tc>
                  <a:txBody>
                    <a:bodyPr/>
                    <a:lstStyle/>
                    <a:p>
                      <a:pPr algn="ctr" fontAlgn="ctr"/>
                      <a:r>
                        <a:rPr lang="en-US" sz="1100" b="1" i="0" u="none" strike="noStrike" dirty="0">
                          <a:solidFill>
                            <a:srgbClr val="FFFFFF"/>
                          </a:solidFill>
                          <a:effectLst/>
                          <a:latin typeface="Univers (Body)"/>
                        </a:rPr>
                        <a:t>8%</a:t>
                      </a:r>
                    </a:p>
                  </a:txBody>
                  <a:tcPr marL="9525" marR="9525" marT="9525" marB="0" anchor="ctr">
                    <a:solidFill>
                      <a:srgbClr val="16709E"/>
                    </a:solidFill>
                  </a:tcPr>
                </a:tc>
                <a:tc>
                  <a:txBody>
                    <a:bodyPr/>
                    <a:lstStyle/>
                    <a:p>
                      <a:pPr algn="ctr" fontAlgn="ctr"/>
                      <a:r>
                        <a:rPr lang="en-US" sz="1100" b="1" i="0" u="none" strike="noStrike" dirty="0">
                          <a:solidFill>
                            <a:srgbClr val="FFFFFF"/>
                          </a:solidFill>
                          <a:effectLst/>
                          <a:latin typeface="Univers (Body)"/>
                        </a:rPr>
                        <a:t>6%</a:t>
                      </a:r>
                    </a:p>
                  </a:txBody>
                  <a:tcPr marL="9525" marR="9525" marT="9525" marB="0" anchor="ctr">
                    <a:solidFill>
                      <a:srgbClr val="16709E"/>
                    </a:solidFill>
                  </a:tcPr>
                </a:tc>
                <a:tc>
                  <a:txBody>
                    <a:bodyPr/>
                    <a:lstStyle/>
                    <a:p>
                      <a:pPr algn="ctr" fontAlgn="ctr"/>
                      <a:endParaRPr lang="en-US" sz="1100" b="1" i="0" u="none" strike="noStrike" dirty="0">
                        <a:solidFill>
                          <a:srgbClr val="FFFFFF"/>
                        </a:solidFill>
                        <a:effectLst/>
                        <a:latin typeface="Univers (Body)"/>
                      </a:endParaRPr>
                    </a:p>
                  </a:txBody>
                  <a:tcPr marL="9525" marR="9525" marT="9525" marB="0" anchor="ctr">
                    <a:solidFill>
                      <a:srgbClr val="16709E"/>
                    </a:solidFill>
                  </a:tcPr>
                </a:tc>
                <a:extLst>
                  <a:ext uri="{0D108BD9-81ED-4DB2-BD59-A6C34878D82A}">
                    <a16:rowId xmlns:a16="http://schemas.microsoft.com/office/drawing/2014/main" val="2384005568"/>
                  </a:ext>
                </a:extLst>
              </a:tr>
            </a:tbl>
          </a:graphicData>
        </a:graphic>
      </p:graphicFrame>
      <p:sp>
        <p:nvSpPr>
          <p:cNvPr id="6" name="Arrow: Right 5">
            <a:extLst>
              <a:ext uri="{FF2B5EF4-FFF2-40B4-BE49-F238E27FC236}">
                <a16:creationId xmlns:a16="http://schemas.microsoft.com/office/drawing/2014/main" id="{CBC7F0D6-6B45-EDB7-8F1A-14A901286E26}"/>
              </a:ext>
            </a:extLst>
          </p:cNvPr>
          <p:cNvSpPr/>
          <p:nvPr/>
        </p:nvSpPr>
        <p:spPr>
          <a:xfrm>
            <a:off x="533400" y="609600"/>
            <a:ext cx="8077200" cy="102106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Univers"/>
                <a:ea typeface="+mn-ea"/>
                <a:cs typeface="+mn-cs"/>
              </a:rPr>
              <a:t>The current allocation is structured to utilize a balanced, total return approach.                 We recommend minor adjustments, while maintaining risk and return objectives.  </a:t>
            </a:r>
          </a:p>
        </p:txBody>
      </p:sp>
      <p:graphicFrame>
        <p:nvGraphicFramePr>
          <p:cNvPr id="8" name="Table 7">
            <a:extLst>
              <a:ext uri="{FF2B5EF4-FFF2-40B4-BE49-F238E27FC236}">
                <a16:creationId xmlns:a16="http://schemas.microsoft.com/office/drawing/2014/main" id="{98DA755A-86E0-5E9A-09DD-28F06084E032}"/>
              </a:ext>
            </a:extLst>
          </p:cNvPr>
          <p:cNvGraphicFramePr>
            <a:graphicFrameLocks noGrp="1"/>
          </p:cNvGraphicFramePr>
          <p:nvPr>
            <p:extLst>
              <p:ext uri="{D42A27DB-BD31-4B8C-83A1-F6EECF244321}">
                <p14:modId xmlns:p14="http://schemas.microsoft.com/office/powerpoint/2010/main" val="2713559102"/>
              </p:ext>
            </p:extLst>
          </p:nvPr>
        </p:nvGraphicFramePr>
        <p:xfrm>
          <a:off x="511728" y="4703558"/>
          <a:ext cx="4823670" cy="972330"/>
        </p:xfrm>
        <a:graphic>
          <a:graphicData uri="http://schemas.openxmlformats.org/drawingml/2006/table">
            <a:tbl>
              <a:tblPr firstRow="1" bandRow="1">
                <a:tableStyleId>{5C22544A-7EE6-4342-B048-85BDC9FD1C3A}</a:tableStyleId>
              </a:tblPr>
              <a:tblGrid>
                <a:gridCol w="2382474">
                  <a:extLst>
                    <a:ext uri="{9D8B030D-6E8A-4147-A177-3AD203B41FA5}">
                      <a16:colId xmlns:a16="http://schemas.microsoft.com/office/drawing/2014/main" val="751624241"/>
                    </a:ext>
                  </a:extLst>
                </a:gridCol>
                <a:gridCol w="1124124">
                  <a:extLst>
                    <a:ext uri="{9D8B030D-6E8A-4147-A177-3AD203B41FA5}">
                      <a16:colId xmlns:a16="http://schemas.microsoft.com/office/drawing/2014/main" val="3448293980"/>
                    </a:ext>
                  </a:extLst>
                </a:gridCol>
                <a:gridCol w="1317072">
                  <a:extLst>
                    <a:ext uri="{9D8B030D-6E8A-4147-A177-3AD203B41FA5}">
                      <a16:colId xmlns:a16="http://schemas.microsoft.com/office/drawing/2014/main" val="2486623238"/>
                    </a:ext>
                  </a:extLst>
                </a:gridCol>
              </a:tblGrid>
              <a:tr h="237750">
                <a:tc>
                  <a:txBody>
                    <a:bodyPr/>
                    <a:lstStyle/>
                    <a:p>
                      <a:pPr algn="l" rtl="0" fontAlgn="b"/>
                      <a:r>
                        <a:rPr lang="en-US" sz="1200" b="1" i="1" u="none" strike="noStrike" dirty="0">
                          <a:solidFill>
                            <a:schemeClr val="bg1"/>
                          </a:solidFill>
                          <a:effectLst/>
                          <a:latin typeface="Univers (Body)"/>
                        </a:rPr>
                        <a:t>  Measure*</a:t>
                      </a:r>
                    </a:p>
                  </a:txBody>
                  <a:tcPr marL="9525" marR="9525" marT="9525" marB="0" anchor="b">
                    <a:solidFill>
                      <a:srgbClr val="4D4E54"/>
                    </a:solidFill>
                  </a:tcPr>
                </a:tc>
                <a:tc>
                  <a:txBody>
                    <a:bodyPr/>
                    <a:lstStyle/>
                    <a:p>
                      <a:endParaRPr lang="en-US" sz="1100" dirty="0">
                        <a:solidFill>
                          <a:schemeClr val="bg1"/>
                        </a:solidFill>
                      </a:endParaRPr>
                    </a:p>
                  </a:txBody>
                  <a:tcPr>
                    <a:solidFill>
                      <a:srgbClr val="4D4E54"/>
                    </a:solidFill>
                  </a:tcPr>
                </a:tc>
                <a:tc>
                  <a:txBody>
                    <a:bodyPr/>
                    <a:lstStyle/>
                    <a:p>
                      <a:endParaRPr lang="en-US" sz="1100" dirty="0">
                        <a:solidFill>
                          <a:schemeClr val="bg1"/>
                        </a:solidFill>
                      </a:endParaRPr>
                    </a:p>
                  </a:txBody>
                  <a:tcPr>
                    <a:solidFill>
                      <a:srgbClr val="4D4E54"/>
                    </a:solidFill>
                  </a:tcPr>
                </a:tc>
                <a:extLst>
                  <a:ext uri="{0D108BD9-81ED-4DB2-BD59-A6C34878D82A}">
                    <a16:rowId xmlns:a16="http://schemas.microsoft.com/office/drawing/2014/main" val="2937974030"/>
                  </a:ext>
                </a:extLst>
              </a:tr>
              <a:tr h="237750">
                <a:tc>
                  <a:txBody>
                    <a:bodyPr/>
                    <a:lstStyle/>
                    <a:p>
                      <a:pPr algn="l" rtl="0" fontAlgn="b"/>
                      <a:r>
                        <a:rPr lang="en-US" sz="1200" b="1" i="1" u="none" strike="noStrike" dirty="0">
                          <a:solidFill>
                            <a:schemeClr val="bg1"/>
                          </a:solidFill>
                          <a:effectLst/>
                          <a:latin typeface="Univers (Body)"/>
                        </a:rPr>
                        <a:t>  Expected Return (10 Years)</a:t>
                      </a:r>
                    </a:p>
                  </a:txBody>
                  <a:tcPr marL="9525" marR="9525" marT="9525" marB="0" anchor="b">
                    <a:solidFill>
                      <a:srgbClr val="16709E"/>
                    </a:solidFill>
                  </a:tcPr>
                </a:tc>
                <a:tc>
                  <a:txBody>
                    <a:bodyPr/>
                    <a:lstStyle/>
                    <a:p>
                      <a:pPr algn="ctr" fontAlgn="ctr"/>
                      <a:r>
                        <a:rPr lang="en-US" sz="1100" b="0" i="0" u="none" strike="noStrike" dirty="0">
                          <a:solidFill>
                            <a:srgbClr val="4D4E54"/>
                          </a:solidFill>
                          <a:effectLst/>
                          <a:latin typeface="Univers (Body)"/>
                        </a:rPr>
                        <a:t>5.5%</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5.5%</a:t>
                      </a:r>
                    </a:p>
                  </a:txBody>
                  <a:tcPr marL="9525" marR="9525" marT="9525" marB="0" anchor="ctr">
                    <a:solidFill>
                      <a:srgbClr val="E7EBF0"/>
                    </a:solidFill>
                  </a:tcPr>
                </a:tc>
                <a:extLst>
                  <a:ext uri="{0D108BD9-81ED-4DB2-BD59-A6C34878D82A}">
                    <a16:rowId xmlns:a16="http://schemas.microsoft.com/office/drawing/2014/main" val="2482168395"/>
                  </a:ext>
                </a:extLst>
              </a:tr>
              <a:tr h="237750">
                <a:tc>
                  <a:txBody>
                    <a:bodyPr/>
                    <a:lstStyle/>
                    <a:p>
                      <a:pPr algn="l" rtl="0" fontAlgn="b"/>
                      <a:r>
                        <a:rPr lang="en-US" sz="1200" b="1" i="1" u="none" strike="noStrike" dirty="0">
                          <a:solidFill>
                            <a:schemeClr val="bg1"/>
                          </a:solidFill>
                          <a:effectLst/>
                          <a:latin typeface="Univers (Body)"/>
                        </a:rPr>
                        <a:t>  Standard Deviation</a:t>
                      </a:r>
                    </a:p>
                  </a:txBody>
                  <a:tcPr marL="9525" marR="9525" marT="9525" marB="0" anchor="b">
                    <a:solidFill>
                      <a:srgbClr val="16709E"/>
                    </a:solidFill>
                  </a:tcPr>
                </a:tc>
                <a:tc>
                  <a:txBody>
                    <a:bodyPr/>
                    <a:lstStyle/>
                    <a:p>
                      <a:pPr algn="ctr" fontAlgn="ctr"/>
                      <a:r>
                        <a:rPr lang="en-US" sz="1100" b="0" i="0" u="none" strike="noStrike" dirty="0">
                          <a:solidFill>
                            <a:srgbClr val="4D4E54"/>
                          </a:solidFill>
                          <a:effectLst/>
                          <a:latin typeface="Univers (Body)"/>
                        </a:rPr>
                        <a:t>12.3%</a:t>
                      </a:r>
                    </a:p>
                  </a:txBody>
                  <a:tcPr marL="9525" marR="9525" marT="9525" marB="0" anchor="ctr">
                    <a:solidFill>
                      <a:srgbClr val="E7EBF0"/>
                    </a:solidFill>
                  </a:tcPr>
                </a:tc>
                <a:tc>
                  <a:txBody>
                    <a:bodyPr/>
                    <a:lstStyle/>
                    <a:p>
                      <a:pPr algn="ctr" fontAlgn="ctr"/>
                      <a:r>
                        <a:rPr lang="en-US" sz="1100" b="0" i="0" u="none" strike="noStrike" dirty="0">
                          <a:solidFill>
                            <a:srgbClr val="4D4E54"/>
                          </a:solidFill>
                          <a:effectLst/>
                          <a:latin typeface="Univers (Body)"/>
                        </a:rPr>
                        <a:t>12.3%</a:t>
                      </a:r>
                    </a:p>
                  </a:txBody>
                  <a:tcPr marL="9525" marR="9525" marT="9525" marB="0" anchor="ctr">
                    <a:solidFill>
                      <a:srgbClr val="E7EBF0"/>
                    </a:solidFill>
                  </a:tcPr>
                </a:tc>
                <a:extLst>
                  <a:ext uri="{0D108BD9-81ED-4DB2-BD59-A6C34878D82A}">
                    <a16:rowId xmlns:a16="http://schemas.microsoft.com/office/drawing/2014/main" val="3122871348"/>
                  </a:ext>
                </a:extLst>
              </a:tr>
              <a:tr h="237750">
                <a:tc>
                  <a:txBody>
                    <a:bodyPr/>
                    <a:lstStyle/>
                    <a:p>
                      <a:pPr algn="l" rtl="0" fontAlgn="b"/>
                      <a:r>
                        <a:rPr lang="en-US" sz="1200" b="1" i="1" u="none" strike="noStrike" dirty="0">
                          <a:solidFill>
                            <a:schemeClr val="bg1"/>
                          </a:solidFill>
                          <a:effectLst/>
                          <a:latin typeface="Univers (Body)"/>
                        </a:rPr>
                        <a:t>  Sharpe Ratio (10 Years)</a:t>
                      </a:r>
                    </a:p>
                  </a:txBody>
                  <a:tcPr marL="9525" marR="9525" marT="9525" marB="0" anchor="b">
                    <a:solidFill>
                      <a:srgbClr val="16709E"/>
                    </a:solidFill>
                  </a:tcPr>
                </a:tc>
                <a:tc>
                  <a:txBody>
                    <a:bodyPr/>
                    <a:lstStyle/>
                    <a:p>
                      <a:pPr algn="ctr" fontAlgn="b"/>
                      <a:r>
                        <a:rPr lang="en-US" sz="1100" b="0" i="0" u="none" strike="noStrike" dirty="0">
                          <a:solidFill>
                            <a:srgbClr val="4D4E54"/>
                          </a:solidFill>
                          <a:effectLst/>
                          <a:latin typeface="Univers (Body)"/>
                        </a:rPr>
                        <a:t>0.13</a:t>
                      </a:r>
                    </a:p>
                  </a:txBody>
                  <a:tcPr marL="9525" marR="9525" marT="9525" marB="0" anchor="ctr">
                    <a:solidFill>
                      <a:srgbClr val="E7EBF0"/>
                    </a:solidFill>
                  </a:tcPr>
                </a:tc>
                <a:tc>
                  <a:txBody>
                    <a:bodyPr/>
                    <a:lstStyle/>
                    <a:p>
                      <a:pPr algn="ctr" fontAlgn="b"/>
                      <a:r>
                        <a:rPr lang="en-US" sz="1100" b="0" i="0" u="none" strike="noStrike" dirty="0">
                          <a:solidFill>
                            <a:srgbClr val="4D4E54"/>
                          </a:solidFill>
                          <a:effectLst/>
                          <a:latin typeface="Univers (Body)"/>
                        </a:rPr>
                        <a:t>0.13</a:t>
                      </a:r>
                    </a:p>
                  </a:txBody>
                  <a:tcPr marL="9525" marR="9525" marT="9525" marB="0" anchor="ctr">
                    <a:solidFill>
                      <a:srgbClr val="E7EBF0"/>
                    </a:solidFill>
                  </a:tcPr>
                </a:tc>
                <a:extLst>
                  <a:ext uri="{0D108BD9-81ED-4DB2-BD59-A6C34878D82A}">
                    <a16:rowId xmlns:a16="http://schemas.microsoft.com/office/drawing/2014/main" val="1844965894"/>
                  </a:ext>
                </a:extLst>
              </a:tr>
            </a:tbl>
          </a:graphicData>
        </a:graphic>
      </p:graphicFrame>
      <p:sp>
        <p:nvSpPr>
          <p:cNvPr id="2" name="TextBox 1">
            <a:extLst>
              <a:ext uri="{FF2B5EF4-FFF2-40B4-BE49-F238E27FC236}">
                <a16:creationId xmlns:a16="http://schemas.microsoft.com/office/drawing/2014/main" id="{93F860A3-265D-8028-8C0D-116AA869BAE9}"/>
              </a:ext>
            </a:extLst>
          </p:cNvPr>
          <p:cNvSpPr txBox="1"/>
          <p:nvPr/>
        </p:nvSpPr>
        <p:spPr>
          <a:xfrm>
            <a:off x="6714687" y="1719601"/>
            <a:ext cx="2330073" cy="1200329"/>
          </a:xfrm>
          <a:prstGeom prst="rect">
            <a:avLst/>
          </a:prstGeom>
          <a:noFill/>
          <a:ln w="19050">
            <a:solidFill>
              <a:schemeClr val="accent1"/>
            </a:solidFill>
          </a:ln>
        </p:spPr>
        <p:txBody>
          <a:bodyPr wrap="square" rtlCol="0">
            <a:spAutoFit/>
          </a:bodyPr>
          <a:lstStyle/>
          <a:p>
            <a:pPr algn="l"/>
            <a:r>
              <a:rPr lang="en-US" sz="1200" dirty="0">
                <a:cs typeface="Verdana"/>
              </a:rPr>
              <a:t>The recommended target looks to adjust exposure towards areas of market opportunities, much of which can be achieved through rebalancing.</a:t>
            </a:r>
          </a:p>
        </p:txBody>
      </p:sp>
      <p:sp>
        <p:nvSpPr>
          <p:cNvPr id="7" name="TextBox 6">
            <a:extLst>
              <a:ext uri="{FF2B5EF4-FFF2-40B4-BE49-F238E27FC236}">
                <a16:creationId xmlns:a16="http://schemas.microsoft.com/office/drawing/2014/main" id="{C2E880CB-47B3-78BA-58F6-197CF5450822}"/>
              </a:ext>
            </a:extLst>
          </p:cNvPr>
          <p:cNvSpPr txBox="1"/>
          <p:nvPr/>
        </p:nvSpPr>
        <p:spPr>
          <a:xfrm>
            <a:off x="6714687" y="3051783"/>
            <a:ext cx="2330073" cy="1569660"/>
          </a:xfrm>
          <a:prstGeom prst="rect">
            <a:avLst/>
          </a:prstGeom>
          <a:noFill/>
          <a:ln w="19050">
            <a:solidFill>
              <a:schemeClr val="accent6"/>
            </a:solidFill>
          </a:ln>
        </p:spPr>
        <p:txBody>
          <a:bodyPr wrap="square" rtlCol="0">
            <a:spAutoFit/>
          </a:bodyPr>
          <a:lstStyle/>
          <a:p>
            <a:pPr algn="l"/>
            <a:r>
              <a:rPr lang="en-US" sz="1200" dirty="0">
                <a:cs typeface="Verdana"/>
              </a:rPr>
              <a:t>In equity, increase in global equity looks to focus on flexibility and an area of strong active management.  </a:t>
            </a:r>
            <a:r>
              <a:rPr lang="en-US" sz="1200" b="1" dirty="0">
                <a:solidFill>
                  <a:srgbClr val="FF0000"/>
                </a:solidFill>
                <a:cs typeface="Verdana"/>
              </a:rPr>
              <a:t>Given the size of the allocation, we recommend adding a complementary manager to Impax.</a:t>
            </a:r>
          </a:p>
        </p:txBody>
      </p:sp>
      <p:sp>
        <p:nvSpPr>
          <p:cNvPr id="9" name="TextBox 8">
            <a:extLst>
              <a:ext uri="{FF2B5EF4-FFF2-40B4-BE49-F238E27FC236}">
                <a16:creationId xmlns:a16="http://schemas.microsoft.com/office/drawing/2014/main" id="{7F6703EA-382E-E378-5ACA-C0754E314808}"/>
              </a:ext>
            </a:extLst>
          </p:cNvPr>
          <p:cNvSpPr txBox="1"/>
          <p:nvPr/>
        </p:nvSpPr>
        <p:spPr>
          <a:xfrm>
            <a:off x="6714687" y="4747582"/>
            <a:ext cx="2330073" cy="1200329"/>
          </a:xfrm>
          <a:prstGeom prst="rect">
            <a:avLst/>
          </a:prstGeom>
          <a:noFill/>
          <a:ln w="19050">
            <a:solidFill>
              <a:schemeClr val="accent3"/>
            </a:solidFill>
          </a:ln>
        </p:spPr>
        <p:txBody>
          <a:bodyPr wrap="square" rtlCol="0">
            <a:spAutoFit/>
          </a:bodyPr>
          <a:lstStyle/>
          <a:p>
            <a:pPr algn="l"/>
            <a:r>
              <a:rPr lang="en-US" sz="1200" dirty="0">
                <a:cs typeface="Verdana"/>
              </a:rPr>
              <a:t>In fixed income, focus on balancing defensiveness, liquidity and yield.  Diversified credit offers access to higher yielding assets in todays market.</a:t>
            </a:r>
          </a:p>
        </p:txBody>
      </p:sp>
    </p:spTree>
    <p:extLst>
      <p:ext uri="{BB962C8B-B14F-4D97-AF65-F5344CB8AC3E}">
        <p14:creationId xmlns:p14="http://schemas.microsoft.com/office/powerpoint/2010/main" val="649108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2DEFE5-0919-E774-BCAA-1804A17CEA13}"/>
              </a:ext>
            </a:extLst>
          </p:cNvPr>
          <p:cNvSpPr>
            <a:spLocks noGrp="1"/>
          </p:cNvSpPr>
          <p:nvPr>
            <p:ph type="title"/>
          </p:nvPr>
        </p:nvSpPr>
        <p:spPr/>
        <p:txBody>
          <a:bodyPr/>
          <a:lstStyle/>
          <a:p>
            <a:r>
              <a:rPr lang="en-US" dirty="0"/>
              <a:t>Rebalancing recommendation</a:t>
            </a:r>
          </a:p>
        </p:txBody>
      </p:sp>
      <p:sp>
        <p:nvSpPr>
          <p:cNvPr id="4" name="Slide Number Placeholder 3">
            <a:extLst>
              <a:ext uri="{FF2B5EF4-FFF2-40B4-BE49-F238E27FC236}">
                <a16:creationId xmlns:a16="http://schemas.microsoft.com/office/drawing/2014/main" id="{5C4AC235-F68A-3871-BC99-BDDDC86CB9AA}"/>
              </a:ext>
            </a:extLst>
          </p:cNvPr>
          <p:cNvSpPr>
            <a:spLocks noGrp="1"/>
          </p:cNvSpPr>
          <p:nvPr>
            <p:ph type="sldNum" sz="quarter" idx="4"/>
          </p:nvPr>
        </p:nvSpPr>
        <p:spPr/>
        <p:txBody>
          <a:bodyPr/>
          <a:lstStyle/>
          <a:p>
            <a:fld id="{A2331FDB-BF3C-41BE-9C4D-57B765ED9C6F}" type="slidenum">
              <a:rPr lang="en-US" smtClean="0"/>
              <a:pPr/>
              <a:t>19</a:t>
            </a:fld>
            <a:endParaRPr lang="en-US" dirty="0"/>
          </a:p>
        </p:txBody>
      </p:sp>
      <p:pic>
        <p:nvPicPr>
          <p:cNvPr id="6" name="Picture 5">
            <a:extLst>
              <a:ext uri="{FF2B5EF4-FFF2-40B4-BE49-F238E27FC236}">
                <a16:creationId xmlns:a16="http://schemas.microsoft.com/office/drawing/2014/main" id="{924D9093-4FC0-3385-25C5-4F7DF911D09D}"/>
              </a:ext>
            </a:extLst>
          </p:cNvPr>
          <p:cNvPicPr>
            <a:picLocks noChangeAspect="1"/>
          </p:cNvPicPr>
          <p:nvPr/>
        </p:nvPicPr>
        <p:blipFill>
          <a:blip r:embed="rId2"/>
          <a:stretch>
            <a:fillRect/>
          </a:stretch>
        </p:blipFill>
        <p:spPr>
          <a:xfrm>
            <a:off x="533400" y="872908"/>
            <a:ext cx="8216317" cy="4593540"/>
          </a:xfrm>
          <a:prstGeom prst="rect">
            <a:avLst/>
          </a:prstGeom>
        </p:spPr>
      </p:pic>
    </p:spTree>
    <p:extLst>
      <p:ext uri="{BB962C8B-B14F-4D97-AF65-F5344CB8AC3E}">
        <p14:creationId xmlns:p14="http://schemas.microsoft.com/office/powerpoint/2010/main" val="418508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2A6F31-FCAA-E61D-85CC-4DA751ED55EB}"/>
              </a:ext>
            </a:extLst>
          </p:cNvPr>
          <p:cNvSpPr>
            <a:spLocks noGrp="1"/>
          </p:cNvSpPr>
          <p:nvPr>
            <p:ph idx="1"/>
          </p:nvPr>
        </p:nvSpPr>
        <p:spPr/>
        <p:txBody>
          <a:bodyPr/>
          <a:lstStyle/>
          <a:p>
            <a:r>
              <a:rPr lang="en-US" sz="1600" dirty="0"/>
              <a:t>Please save the date for our Investment Conference on </a:t>
            </a:r>
            <a:r>
              <a:rPr lang="en-US" sz="1600" dirty="0">
                <a:solidFill>
                  <a:schemeClr val="accent1"/>
                </a:solidFill>
              </a:rPr>
              <a:t>Monday, September 9</a:t>
            </a:r>
            <a:r>
              <a:rPr lang="en-US" sz="1600" dirty="0"/>
              <a:t> and </a:t>
            </a:r>
            <a:r>
              <a:rPr lang="en-US" sz="1600" dirty="0">
                <a:solidFill>
                  <a:schemeClr val="accent1"/>
                </a:solidFill>
              </a:rPr>
              <a:t>Tuesday, September 10</a:t>
            </a:r>
            <a:endParaRPr lang="en-US" sz="1600" dirty="0"/>
          </a:p>
          <a:p>
            <a:r>
              <a:rPr lang="en-US" sz="1600" dirty="0"/>
              <a:t>We are thrilled to welcome you back to Boston this year at the </a:t>
            </a:r>
            <a:r>
              <a:rPr lang="en-US" sz="1600" dirty="0">
                <a:solidFill>
                  <a:srgbClr val="16709E"/>
                </a:solidFill>
              </a:rPr>
              <a:t>Westin Copley Place Hotel</a:t>
            </a:r>
            <a:endParaRPr lang="en-US" sz="1600" dirty="0"/>
          </a:p>
          <a:p>
            <a:r>
              <a:rPr lang="en-US" sz="1600" dirty="0"/>
              <a:t>In addition to our dynamic speakers and breakout sessions, there will also be plenty of opportunities to network with your peers</a:t>
            </a:r>
          </a:p>
          <a:p>
            <a:r>
              <a:rPr lang="en-US" sz="1600" dirty="0"/>
              <a:t>Registration and additional details will follow in the coming months. Please reach out to Sarah Winrow: </a:t>
            </a:r>
            <a:r>
              <a:rPr lang="en-US" sz="1600" dirty="0">
                <a:hlinkClick r:id="rId2"/>
              </a:rPr>
              <a:t>swinrow@nepc.com</a:t>
            </a:r>
            <a:r>
              <a:rPr lang="en-US" sz="1600" dirty="0"/>
              <a:t> with any questions</a:t>
            </a:r>
          </a:p>
          <a:p>
            <a:endParaRPr lang="en-US" dirty="0"/>
          </a:p>
        </p:txBody>
      </p:sp>
      <p:sp>
        <p:nvSpPr>
          <p:cNvPr id="3" name="Title 2">
            <a:extLst>
              <a:ext uri="{FF2B5EF4-FFF2-40B4-BE49-F238E27FC236}">
                <a16:creationId xmlns:a16="http://schemas.microsoft.com/office/drawing/2014/main" id="{DF0F5990-235C-A4DD-DB1A-AD662FF8665C}"/>
              </a:ext>
            </a:extLst>
          </p:cNvPr>
          <p:cNvSpPr>
            <a:spLocks noGrp="1"/>
          </p:cNvSpPr>
          <p:nvPr>
            <p:ph type="title"/>
          </p:nvPr>
        </p:nvSpPr>
        <p:spPr/>
        <p:txBody>
          <a:bodyPr/>
          <a:lstStyle/>
          <a:p>
            <a:r>
              <a:rPr lang="en-US" dirty="0" err="1"/>
              <a:t>Nepc’s</a:t>
            </a:r>
            <a:r>
              <a:rPr lang="en-US" dirty="0"/>
              <a:t> annual investment conference</a:t>
            </a:r>
          </a:p>
        </p:txBody>
      </p:sp>
      <p:sp>
        <p:nvSpPr>
          <p:cNvPr id="4" name="Text Placeholder 3">
            <a:extLst>
              <a:ext uri="{FF2B5EF4-FFF2-40B4-BE49-F238E27FC236}">
                <a16:creationId xmlns:a16="http://schemas.microsoft.com/office/drawing/2014/main" id="{0098EA5B-EAB0-19B7-C617-46842DD0F0F9}"/>
              </a:ext>
            </a:extLst>
          </p:cNvPr>
          <p:cNvSpPr>
            <a:spLocks noGrp="1"/>
          </p:cNvSpPr>
          <p:nvPr>
            <p:ph type="body" sz="quarter" idx="12"/>
          </p:nvPr>
        </p:nvSpPr>
        <p:spPr/>
        <p:txBody>
          <a:bodyPr/>
          <a:lstStyle/>
          <a:p>
            <a:r>
              <a:rPr lang="en-US" dirty="0"/>
              <a:t>Save the date</a:t>
            </a:r>
          </a:p>
          <a:p>
            <a:endParaRPr lang="en-US" dirty="0"/>
          </a:p>
        </p:txBody>
      </p:sp>
      <p:pic>
        <p:nvPicPr>
          <p:cNvPr id="7" name="Picture 6" descr="A blue and white background with text&#10;&#10;Description automatically generated">
            <a:extLst>
              <a:ext uri="{FF2B5EF4-FFF2-40B4-BE49-F238E27FC236}">
                <a16:creationId xmlns:a16="http://schemas.microsoft.com/office/drawing/2014/main" id="{1E39B187-FE30-E1F9-E569-8E507CBFF287}"/>
              </a:ext>
            </a:extLst>
          </p:cNvPr>
          <p:cNvPicPr>
            <a:picLocks noChangeAspect="1"/>
          </p:cNvPicPr>
          <p:nvPr/>
        </p:nvPicPr>
        <p:blipFill>
          <a:blip r:embed="rId3"/>
          <a:stretch>
            <a:fillRect/>
          </a:stretch>
        </p:blipFill>
        <p:spPr>
          <a:xfrm>
            <a:off x="2029888" y="4064770"/>
            <a:ext cx="5084223" cy="1799033"/>
          </a:xfrm>
          <a:prstGeom prst="rect">
            <a:avLst/>
          </a:prstGeom>
        </p:spPr>
      </p:pic>
    </p:spTree>
    <p:extLst>
      <p:ext uri="{BB962C8B-B14F-4D97-AF65-F5344CB8AC3E}">
        <p14:creationId xmlns:p14="http://schemas.microsoft.com/office/powerpoint/2010/main" val="3460899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custDataLst>
              <p:tags r:id="rId1"/>
            </p:custDataLst>
          </p:nvPr>
        </p:nvGraphicFramePr>
        <p:xfrm>
          <a:off x="533400" y="952500"/>
          <a:ext cx="8077197" cy="4976066"/>
        </p:xfrm>
        <a:graphic>
          <a:graphicData uri="http://schemas.openxmlformats.org/drawingml/2006/table">
            <a:tbl>
              <a:tblPr firstRow="1" bandRow="1">
                <a:tableStyleId>{5C22544A-7EE6-4342-B048-85BDC9FD1C3A}</a:tableStyleId>
              </a:tblPr>
              <a:tblGrid>
                <a:gridCol w="751898">
                  <a:extLst>
                    <a:ext uri="{9D8B030D-6E8A-4147-A177-3AD203B41FA5}">
                      <a16:colId xmlns:a16="http://schemas.microsoft.com/office/drawing/2014/main" val="20000"/>
                    </a:ext>
                  </a:extLst>
                </a:gridCol>
                <a:gridCol w="2913607">
                  <a:extLst>
                    <a:ext uri="{9D8B030D-6E8A-4147-A177-3AD203B41FA5}">
                      <a16:colId xmlns:a16="http://schemas.microsoft.com/office/drawing/2014/main" val="20001"/>
                    </a:ext>
                  </a:extLst>
                </a:gridCol>
                <a:gridCol w="1470564">
                  <a:extLst>
                    <a:ext uri="{9D8B030D-6E8A-4147-A177-3AD203B41FA5}">
                      <a16:colId xmlns:a16="http://schemas.microsoft.com/office/drawing/2014/main" val="20002"/>
                    </a:ext>
                  </a:extLst>
                </a:gridCol>
                <a:gridCol w="1470564">
                  <a:extLst>
                    <a:ext uri="{9D8B030D-6E8A-4147-A177-3AD203B41FA5}">
                      <a16:colId xmlns:a16="http://schemas.microsoft.com/office/drawing/2014/main" val="20003"/>
                    </a:ext>
                  </a:extLst>
                </a:gridCol>
                <a:gridCol w="1470564">
                  <a:extLst>
                    <a:ext uri="{9D8B030D-6E8A-4147-A177-3AD203B41FA5}">
                      <a16:colId xmlns:a16="http://schemas.microsoft.com/office/drawing/2014/main" val="20004"/>
                    </a:ext>
                  </a:extLst>
                </a:gridCol>
              </a:tblGrid>
              <a:tr h="491369">
                <a:tc>
                  <a:txBody>
                    <a:bodyPr/>
                    <a:lstStyle/>
                    <a:p>
                      <a:pPr algn="ctr"/>
                      <a:endParaRPr lang="en-US" sz="1000" b="1" dirty="0">
                        <a:latin typeface="+mj-lt"/>
                      </a:endParaRPr>
                    </a:p>
                  </a:txBody>
                  <a:tcPr marL="97255" marR="97255" anchor="ctr">
                    <a:noFill/>
                  </a:tcPr>
                </a:tc>
                <a:tc>
                  <a:txBody>
                    <a:bodyPr/>
                    <a:lstStyle/>
                    <a:p>
                      <a:pPr algn="ctr"/>
                      <a:r>
                        <a:rPr lang="en-US" sz="1200" b="1" dirty="0">
                          <a:latin typeface="+mn-lt"/>
                        </a:rPr>
                        <a:t>Asset Class</a:t>
                      </a:r>
                    </a:p>
                  </a:txBody>
                  <a:tcPr marL="97255" marR="97255" anchor="ctr">
                    <a:solidFill>
                      <a:schemeClr val="accent1"/>
                    </a:solidFill>
                  </a:tcPr>
                </a:tc>
                <a:tc>
                  <a:txBody>
                    <a:bodyPr/>
                    <a:lstStyle/>
                    <a:p>
                      <a:pPr algn="ctr"/>
                      <a:r>
                        <a:rPr lang="en-US" sz="1200" b="1" dirty="0">
                          <a:latin typeface="+mn-lt"/>
                        </a:rPr>
                        <a:t>12/31/23</a:t>
                      </a:r>
                    </a:p>
                    <a:p>
                      <a:pPr algn="ctr"/>
                      <a:r>
                        <a:rPr lang="en-US" sz="1200" b="1" dirty="0">
                          <a:latin typeface="+mn-lt"/>
                        </a:rPr>
                        <a:t>10</a:t>
                      </a:r>
                      <a:r>
                        <a:rPr lang="en-US" sz="1200" b="1" baseline="0" dirty="0">
                          <a:latin typeface="+mn-lt"/>
                        </a:rPr>
                        <a:t>-Year Return</a:t>
                      </a:r>
                      <a:endParaRPr lang="en-US" sz="1200" b="1" dirty="0">
                        <a:latin typeface="+mn-lt"/>
                      </a:endParaRPr>
                    </a:p>
                  </a:txBody>
                  <a:tcPr marL="118051" marR="118051" anchor="ctr">
                    <a:solidFill>
                      <a:schemeClr val="accent1"/>
                    </a:solidFill>
                  </a:tcPr>
                </a:tc>
                <a:tc>
                  <a:txBody>
                    <a:bodyPr/>
                    <a:lstStyle/>
                    <a:p>
                      <a:pPr algn="ctr"/>
                      <a:r>
                        <a:rPr lang="en-US" sz="1200" b="1" dirty="0">
                          <a:latin typeface="+mn-lt"/>
                        </a:rPr>
                        <a:t>12/31/22</a:t>
                      </a:r>
                    </a:p>
                    <a:p>
                      <a:pPr algn="ctr"/>
                      <a:r>
                        <a:rPr lang="en-US" sz="1200" b="1" dirty="0">
                          <a:latin typeface="+mn-lt"/>
                        </a:rPr>
                        <a:t>10</a:t>
                      </a:r>
                      <a:r>
                        <a:rPr lang="en-US" sz="1200" b="1" baseline="0" dirty="0">
                          <a:latin typeface="+mn-lt"/>
                        </a:rPr>
                        <a:t>-Year Return</a:t>
                      </a:r>
                      <a:endParaRPr lang="en-US" sz="1200" b="1" dirty="0">
                        <a:latin typeface="+mn-lt"/>
                      </a:endParaRPr>
                    </a:p>
                  </a:txBody>
                  <a:tcPr marL="118051" marR="118051" anchor="ctr">
                    <a:solidFill>
                      <a:schemeClr val="accent1"/>
                    </a:solidFill>
                  </a:tcPr>
                </a:tc>
                <a:tc>
                  <a:txBody>
                    <a:bodyPr/>
                    <a:lstStyle/>
                    <a:p>
                      <a:pPr algn="ctr"/>
                      <a:r>
                        <a:rPr lang="en-US" sz="1200" b="1" dirty="0">
                          <a:latin typeface="+mn-lt"/>
                        </a:rPr>
                        <a:t>Delta</a:t>
                      </a:r>
                      <a:endParaRPr lang="en-US" sz="1200" b="1" i="0" dirty="0">
                        <a:latin typeface="+mn-lt"/>
                      </a:endParaRPr>
                    </a:p>
                  </a:txBody>
                  <a:tcPr marL="97255" marR="97255" anchor="ctr">
                    <a:solidFill>
                      <a:schemeClr val="accent1"/>
                    </a:solidFill>
                  </a:tcPr>
                </a:tc>
                <a:extLst>
                  <a:ext uri="{0D108BD9-81ED-4DB2-BD59-A6C34878D82A}">
                    <a16:rowId xmlns:a16="http://schemas.microsoft.com/office/drawing/2014/main" val="10000"/>
                  </a:ext>
                </a:extLst>
              </a:tr>
              <a:tr h="213557">
                <a:tc rowSpan="2">
                  <a:txBody>
                    <a:bodyPr/>
                    <a:lstStyle/>
                    <a:p>
                      <a:endParaRPr lang="en-US" sz="1000" b="1" dirty="0">
                        <a:latin typeface="+mj-lt"/>
                      </a:endParaRPr>
                    </a:p>
                  </a:txBody>
                  <a:tcPr marL="97255" marR="97255" vert="vert270" anchor="ctr">
                    <a:noFill/>
                  </a:tcPr>
                </a:tc>
                <a:tc>
                  <a:txBody>
                    <a:bodyPr/>
                    <a:lstStyle/>
                    <a:p>
                      <a:pPr algn="l" rtl="0" fontAlgn="ctr"/>
                      <a:r>
                        <a:rPr lang="en-US" sz="1200" u="none" strike="noStrike" dirty="0">
                          <a:effectLst/>
                          <a:latin typeface="+mn-lt"/>
                        </a:rPr>
                        <a:t>Cash</a:t>
                      </a:r>
                      <a:endParaRPr lang="en-US" sz="1200" b="0" i="0" u="none" strike="noStrike" dirty="0">
                        <a:solidFill>
                          <a:srgbClr val="4D4E54"/>
                        </a:solidFill>
                        <a:effectLst/>
                        <a:latin typeface="+mn-lt"/>
                      </a:endParaRPr>
                    </a:p>
                  </a:txBody>
                  <a:tcPr marL="94655" marR="0" marT="0" marB="0" anchor="ctr"/>
                </a:tc>
                <a:tc>
                  <a:txBody>
                    <a:bodyPr/>
                    <a:lstStyle/>
                    <a:p>
                      <a:pPr algn="ctr" fontAlgn="ctr"/>
                      <a:r>
                        <a:rPr lang="en-US" sz="1200" b="0" i="0" u="none" strike="noStrike" dirty="0">
                          <a:solidFill>
                            <a:srgbClr val="6B6B6B"/>
                          </a:solidFill>
                          <a:effectLst/>
                          <a:latin typeface="Univers" panose="020B0503020202020204" pitchFamily="34" charset="0"/>
                        </a:rPr>
                        <a:t>3.9%</a:t>
                      </a:r>
                    </a:p>
                  </a:txBody>
                  <a:tcPr marL="0" marR="0" marT="0" marB="0" anchor="ctr"/>
                </a:tc>
                <a:tc>
                  <a:txBody>
                    <a:bodyPr/>
                    <a:lstStyle/>
                    <a:p>
                      <a:pPr algn="ctr" fontAlgn="ctr"/>
                      <a:r>
                        <a:rPr lang="en-US" sz="1200" b="0" i="0" u="none" strike="noStrike">
                          <a:solidFill>
                            <a:srgbClr val="6B6B6B"/>
                          </a:solidFill>
                          <a:effectLst/>
                          <a:latin typeface="Univers" panose="020B0503020202020204" pitchFamily="34" charset="0"/>
                        </a:rPr>
                        <a:t>4.0%</a:t>
                      </a:r>
                    </a:p>
                  </a:txBody>
                  <a:tcPr marL="0" marR="0" marT="0" marB="0" anchor="ctr"/>
                </a:tc>
                <a:tc>
                  <a:txBody>
                    <a:bodyPr/>
                    <a:lstStyle/>
                    <a:p>
                      <a:pPr algn="ctr" fontAlgn="ctr"/>
                      <a:r>
                        <a:rPr lang="en-US" sz="1200" b="0" i="0" u="none" strike="noStrike">
                          <a:solidFill>
                            <a:srgbClr val="FF0000"/>
                          </a:solidFill>
                          <a:effectLst/>
                          <a:latin typeface="Univers" panose="020B0503020202020204" pitchFamily="34" charset="0"/>
                        </a:rPr>
                        <a:t>-0.1%</a:t>
                      </a:r>
                    </a:p>
                  </a:txBody>
                  <a:tcPr marL="0" marR="0" marT="0" marB="0" anchor="ctr"/>
                </a:tc>
                <a:extLst>
                  <a:ext uri="{0D108BD9-81ED-4DB2-BD59-A6C34878D82A}">
                    <a16:rowId xmlns:a16="http://schemas.microsoft.com/office/drawing/2014/main" val="10001"/>
                  </a:ext>
                </a:extLst>
              </a:tr>
              <a:tr h="213557">
                <a:tc vMerge="1">
                  <a:txBody>
                    <a:bodyPr/>
                    <a:lstStyle/>
                    <a:p>
                      <a:endParaRPr lang="en-US" sz="1200" b="1" dirty="0"/>
                    </a:p>
                  </a:txBody>
                  <a:tcPr marL="90720" marR="9072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ctr"/>
                      <a:r>
                        <a:rPr lang="en-US" sz="1200" u="none" strike="noStrike" dirty="0">
                          <a:effectLst/>
                          <a:latin typeface="+mn-lt"/>
                        </a:rPr>
                        <a:t>U.S. Inflation</a:t>
                      </a:r>
                      <a:endParaRPr lang="en-US" sz="1200" b="0" i="0" u="none" strike="noStrike" dirty="0">
                        <a:solidFill>
                          <a:srgbClr val="4D4E54"/>
                        </a:solidFill>
                        <a:effectLst/>
                        <a:latin typeface="+mn-lt"/>
                      </a:endParaRPr>
                    </a:p>
                  </a:txBody>
                  <a:tcPr marL="94655"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6B6B6B"/>
                          </a:solidFill>
                          <a:effectLst/>
                          <a:latin typeface="Univers" panose="020B0503020202020204" pitchFamily="34" charset="0"/>
                        </a:rPr>
                        <a:t>2.6%</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6B6B6B"/>
                          </a:solidFill>
                          <a:effectLst/>
                          <a:latin typeface="Univers" panose="020B0503020202020204" pitchFamily="34" charset="0"/>
                        </a:rPr>
                        <a:t>2.5%</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46691F"/>
                          </a:solidFill>
                          <a:effectLst/>
                          <a:latin typeface="Univers" panose="020B0503020202020204" pitchFamily="34" charset="0"/>
                        </a:rPr>
                        <a:t>+0.1%</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3557">
                <a:tc rowSpan="5">
                  <a:txBody>
                    <a:bodyPr/>
                    <a:lstStyle/>
                    <a:p>
                      <a:pPr algn="ctr"/>
                      <a:r>
                        <a:rPr lang="en-US" sz="1200" b="1" dirty="0">
                          <a:solidFill>
                            <a:schemeClr val="bg1"/>
                          </a:solidFill>
                        </a:rPr>
                        <a:t>Equity</a:t>
                      </a:r>
                      <a:endParaRPr lang="en-US" sz="1200" b="1" dirty="0">
                        <a:solidFill>
                          <a:schemeClr val="bg1"/>
                        </a:solidFill>
                        <a:latin typeface="+mj-lt"/>
                      </a:endParaRPr>
                    </a:p>
                  </a:txBody>
                  <a:tcPr marL="97255" marR="97255" anchor="ctr">
                    <a:lnB w="19050" cap="flat" cmpd="sng" algn="ctr">
                      <a:solidFill>
                        <a:schemeClr val="bg1"/>
                      </a:solidFill>
                      <a:prstDash val="solid"/>
                      <a:round/>
                      <a:headEnd type="none" w="med" len="med"/>
                      <a:tailEnd type="none" w="med" len="med"/>
                    </a:lnB>
                    <a:solidFill>
                      <a:schemeClr val="tx2"/>
                    </a:solidFill>
                  </a:tcPr>
                </a:tc>
                <a:tc>
                  <a:txBody>
                    <a:bodyPr/>
                    <a:lstStyle/>
                    <a:p>
                      <a:pPr algn="l" rtl="0" fontAlgn="ctr"/>
                      <a:r>
                        <a:rPr lang="en-US" sz="1200" u="none" strike="noStrike" dirty="0">
                          <a:effectLst/>
                          <a:latin typeface="+mn-lt"/>
                        </a:rPr>
                        <a:t>U.S. Large-Cap Equity</a:t>
                      </a:r>
                      <a:endParaRPr lang="en-US" sz="1200" b="0" i="0" u="none" strike="noStrike" dirty="0">
                        <a:solidFill>
                          <a:srgbClr val="4D4E54"/>
                        </a:solidFill>
                        <a:effectLst/>
                        <a:latin typeface="+mn-lt"/>
                      </a:endParaRPr>
                    </a:p>
                  </a:txBody>
                  <a:tcPr marL="94655"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200" b="0" i="0" u="none" strike="noStrike">
                          <a:solidFill>
                            <a:srgbClr val="6B6B6B"/>
                          </a:solidFill>
                          <a:effectLst/>
                          <a:latin typeface="Univers" panose="020B0503020202020204" pitchFamily="34" charset="0"/>
                        </a:rPr>
                        <a:t>4.4%</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200" b="0" i="0" u="none" strike="noStrike">
                          <a:solidFill>
                            <a:srgbClr val="6B6B6B"/>
                          </a:solidFill>
                          <a:effectLst/>
                          <a:latin typeface="Univers" panose="020B0503020202020204" pitchFamily="34" charset="0"/>
                        </a:rPr>
                        <a:t>5.4%</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200" b="0" i="0" u="none" strike="noStrike">
                          <a:solidFill>
                            <a:srgbClr val="FF0000"/>
                          </a:solidFill>
                          <a:effectLst/>
                          <a:latin typeface="Univers" panose="020B0503020202020204" pitchFamily="34" charset="0"/>
                        </a:rPr>
                        <a:t>-1.0%</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213557">
                <a:tc vMerge="1">
                  <a:txBody>
                    <a:bodyPr/>
                    <a:lstStyle/>
                    <a:p>
                      <a:endParaRPr lang="en-US" sz="1200" b="1" dirty="0"/>
                    </a:p>
                  </a:txBody>
                  <a:tcPr marL="90720" marR="90720" anchor="ctr">
                    <a:lnL w="12700" cap="flat" cmpd="sng" algn="ctr">
                      <a:noFill/>
                      <a:prstDash val="solid"/>
                      <a:round/>
                      <a:headEnd type="none" w="med" len="med"/>
                      <a:tailEnd type="none" w="med" len="med"/>
                    </a:lnL>
                  </a:tcPr>
                </a:tc>
                <a:tc>
                  <a:txBody>
                    <a:bodyPr/>
                    <a:lstStyle/>
                    <a:p>
                      <a:pPr algn="l" rtl="0" fontAlgn="ctr"/>
                      <a:r>
                        <a:rPr lang="en-US" sz="1200" u="none" strike="noStrike" dirty="0">
                          <a:effectLst/>
                          <a:latin typeface="+mn-lt"/>
                        </a:rPr>
                        <a:t>Non-U.S. Developed Equity</a:t>
                      </a:r>
                      <a:endParaRPr lang="en-US" sz="1200" b="0" i="0" u="none" strike="noStrike" dirty="0">
                        <a:solidFill>
                          <a:srgbClr val="4D4E54"/>
                        </a:solidFill>
                        <a:effectLst/>
                        <a:latin typeface="+mn-lt"/>
                      </a:endParaRPr>
                    </a:p>
                  </a:txBody>
                  <a:tcPr marL="94655" marR="0" marT="0" marB="0" anchor="ctr"/>
                </a:tc>
                <a:tc>
                  <a:txBody>
                    <a:bodyPr/>
                    <a:lstStyle/>
                    <a:p>
                      <a:pPr algn="ctr" fontAlgn="ctr"/>
                      <a:r>
                        <a:rPr lang="en-US" sz="1200" b="0" i="0" u="none" strike="noStrike">
                          <a:solidFill>
                            <a:srgbClr val="6B6B6B"/>
                          </a:solidFill>
                          <a:effectLst/>
                          <a:latin typeface="Univers" panose="020B0503020202020204" pitchFamily="34" charset="0"/>
                        </a:rPr>
                        <a:t>4.6%</a:t>
                      </a:r>
                    </a:p>
                  </a:txBody>
                  <a:tcPr marL="0" marR="0" marT="0" marB="0" anchor="ctr"/>
                </a:tc>
                <a:tc>
                  <a:txBody>
                    <a:bodyPr/>
                    <a:lstStyle/>
                    <a:p>
                      <a:pPr algn="ctr" fontAlgn="ctr"/>
                      <a:r>
                        <a:rPr lang="en-US" sz="1200" b="0" i="0" u="none" strike="noStrike">
                          <a:solidFill>
                            <a:srgbClr val="6B6B6B"/>
                          </a:solidFill>
                          <a:effectLst/>
                          <a:latin typeface="Univers" panose="020B0503020202020204" pitchFamily="34" charset="0"/>
                        </a:rPr>
                        <a:t>5.6%</a:t>
                      </a:r>
                    </a:p>
                  </a:txBody>
                  <a:tcPr marL="0" marR="0" marT="0" marB="0" anchor="ctr"/>
                </a:tc>
                <a:tc>
                  <a:txBody>
                    <a:bodyPr/>
                    <a:lstStyle/>
                    <a:p>
                      <a:pPr algn="ctr" fontAlgn="ctr"/>
                      <a:r>
                        <a:rPr lang="en-US" sz="1200" b="0" i="0" u="none" strike="noStrike">
                          <a:solidFill>
                            <a:srgbClr val="FF0000"/>
                          </a:solidFill>
                          <a:effectLst/>
                          <a:latin typeface="Univers" panose="020B0503020202020204" pitchFamily="34" charset="0"/>
                        </a:rPr>
                        <a:t>-1.0%</a:t>
                      </a:r>
                    </a:p>
                  </a:txBody>
                  <a:tcPr marL="0" marR="0" marT="0" marB="0" anchor="ctr"/>
                </a:tc>
                <a:extLst>
                  <a:ext uri="{0D108BD9-81ED-4DB2-BD59-A6C34878D82A}">
                    <a16:rowId xmlns:a16="http://schemas.microsoft.com/office/drawing/2014/main" val="10004"/>
                  </a:ext>
                </a:extLst>
              </a:tr>
              <a:tr h="213557">
                <a:tc vMerge="1">
                  <a:txBody>
                    <a:bodyPr/>
                    <a:lstStyle/>
                    <a:p>
                      <a:endParaRPr lang="en-US" sz="1200" b="1" dirty="0"/>
                    </a:p>
                  </a:txBody>
                  <a:tcPr marL="90720" marR="90720" anchor="ctr">
                    <a:lnL w="12700" cap="flat" cmpd="sng" algn="ctr">
                      <a:noFill/>
                      <a:prstDash val="solid"/>
                      <a:round/>
                      <a:headEnd type="none" w="med" len="med"/>
                      <a:tailEnd type="none" w="med" len="med"/>
                    </a:lnL>
                  </a:tcPr>
                </a:tc>
                <a:tc>
                  <a:txBody>
                    <a:bodyPr/>
                    <a:lstStyle/>
                    <a:p>
                      <a:pPr algn="l" rtl="0" fontAlgn="ctr"/>
                      <a:r>
                        <a:rPr lang="en-US" sz="1200" u="none" strike="noStrike" dirty="0">
                          <a:effectLst/>
                          <a:latin typeface="+mn-lt"/>
                        </a:rPr>
                        <a:t>Emerging Market Equity</a:t>
                      </a:r>
                      <a:endParaRPr lang="en-US" sz="1200" b="0" i="0" u="none" strike="noStrike" dirty="0">
                        <a:solidFill>
                          <a:srgbClr val="4D4E54"/>
                        </a:solidFill>
                        <a:effectLst/>
                        <a:latin typeface="+mn-lt"/>
                      </a:endParaRPr>
                    </a:p>
                  </a:txBody>
                  <a:tcPr marL="94655" marR="0" marT="0" marB="0" anchor="ctr"/>
                </a:tc>
                <a:tc>
                  <a:txBody>
                    <a:bodyPr/>
                    <a:lstStyle/>
                    <a:p>
                      <a:pPr algn="ctr" fontAlgn="ctr"/>
                      <a:r>
                        <a:rPr lang="en-US" sz="1200" b="0" i="0" u="none" strike="noStrike">
                          <a:solidFill>
                            <a:srgbClr val="6B6B6B"/>
                          </a:solidFill>
                          <a:effectLst/>
                          <a:latin typeface="Univers" panose="020B0503020202020204" pitchFamily="34" charset="0"/>
                        </a:rPr>
                        <a:t>8.6%</a:t>
                      </a:r>
                    </a:p>
                  </a:txBody>
                  <a:tcPr marL="0" marR="0" marT="0" marB="0" anchor="ctr"/>
                </a:tc>
                <a:tc>
                  <a:txBody>
                    <a:bodyPr/>
                    <a:lstStyle/>
                    <a:p>
                      <a:pPr algn="ctr" fontAlgn="ctr"/>
                      <a:r>
                        <a:rPr lang="en-US" sz="1200" b="0" i="0" u="none" strike="noStrike">
                          <a:solidFill>
                            <a:srgbClr val="6B6B6B"/>
                          </a:solidFill>
                          <a:effectLst/>
                          <a:latin typeface="Univers" panose="020B0503020202020204" pitchFamily="34" charset="0"/>
                        </a:rPr>
                        <a:t>9.6%</a:t>
                      </a:r>
                    </a:p>
                  </a:txBody>
                  <a:tcPr marL="0" marR="0" marT="0" marB="0" anchor="ctr"/>
                </a:tc>
                <a:tc>
                  <a:txBody>
                    <a:bodyPr/>
                    <a:lstStyle/>
                    <a:p>
                      <a:pPr algn="ctr" fontAlgn="ctr"/>
                      <a:r>
                        <a:rPr lang="en-US" sz="1200" b="0" i="0" u="none" strike="noStrike">
                          <a:solidFill>
                            <a:srgbClr val="FF0000"/>
                          </a:solidFill>
                          <a:effectLst/>
                          <a:latin typeface="Univers" panose="020B0503020202020204" pitchFamily="34" charset="0"/>
                        </a:rPr>
                        <a:t>-1.0%</a:t>
                      </a:r>
                    </a:p>
                  </a:txBody>
                  <a:tcPr marL="0" marR="0" marT="0" marB="0" anchor="ctr"/>
                </a:tc>
                <a:extLst>
                  <a:ext uri="{0D108BD9-81ED-4DB2-BD59-A6C34878D82A}">
                    <a16:rowId xmlns:a16="http://schemas.microsoft.com/office/drawing/2014/main" val="10005"/>
                  </a:ext>
                </a:extLst>
              </a:tr>
              <a:tr h="213557">
                <a:tc vMerge="1">
                  <a:txBody>
                    <a:bodyPr/>
                    <a:lstStyle/>
                    <a:p>
                      <a:endParaRPr lang="en-US"/>
                    </a:p>
                  </a:txBody>
                  <a:tcPr/>
                </a:tc>
                <a:tc>
                  <a:txBody>
                    <a:bodyPr/>
                    <a:lstStyle/>
                    <a:p>
                      <a:pPr algn="l" rtl="0" fontAlgn="ctr"/>
                      <a:r>
                        <a:rPr lang="en-US" sz="1200" u="none" strike="noStrike" dirty="0">
                          <a:effectLst/>
                          <a:latin typeface="+mn-lt"/>
                        </a:rPr>
                        <a:t>Global Equity*</a:t>
                      </a:r>
                      <a:endParaRPr lang="en-US" sz="1200" b="0" i="1" u="none" strike="noStrike" dirty="0">
                        <a:solidFill>
                          <a:srgbClr val="4D4E54"/>
                        </a:solidFill>
                        <a:effectLst/>
                        <a:latin typeface="+mn-lt"/>
                      </a:endParaRPr>
                    </a:p>
                  </a:txBody>
                  <a:tcPr marL="94655" marR="0" marT="0" marB="0" anchor="ctr"/>
                </a:tc>
                <a:tc>
                  <a:txBody>
                    <a:bodyPr/>
                    <a:lstStyle/>
                    <a:p>
                      <a:pPr algn="ctr" fontAlgn="ctr"/>
                      <a:r>
                        <a:rPr lang="en-US" sz="1200" b="0" i="0" u="none" strike="noStrike">
                          <a:solidFill>
                            <a:srgbClr val="6B6B6B"/>
                          </a:solidFill>
                          <a:effectLst/>
                          <a:latin typeface="Univers" panose="020B0503020202020204" pitchFamily="34" charset="0"/>
                        </a:rPr>
                        <a:t>5.4%</a:t>
                      </a:r>
                    </a:p>
                  </a:txBody>
                  <a:tcPr marL="0" marR="0" marT="0" marB="0" anchor="ctr"/>
                </a:tc>
                <a:tc>
                  <a:txBody>
                    <a:bodyPr/>
                    <a:lstStyle/>
                    <a:p>
                      <a:pPr algn="ctr" fontAlgn="ctr"/>
                      <a:r>
                        <a:rPr lang="en-US" sz="1200" b="0" i="0" u="none" strike="noStrike">
                          <a:solidFill>
                            <a:srgbClr val="6B6B6B"/>
                          </a:solidFill>
                          <a:effectLst/>
                          <a:latin typeface="Univers" panose="020B0503020202020204" pitchFamily="34" charset="0"/>
                        </a:rPr>
                        <a:t>6.3%</a:t>
                      </a:r>
                    </a:p>
                  </a:txBody>
                  <a:tcPr marL="0" marR="0" marT="0" marB="0" anchor="ctr"/>
                </a:tc>
                <a:tc>
                  <a:txBody>
                    <a:bodyPr/>
                    <a:lstStyle/>
                    <a:p>
                      <a:pPr algn="ctr" fontAlgn="ctr"/>
                      <a:r>
                        <a:rPr lang="en-US" sz="1200" b="0" i="0" u="none" strike="noStrike">
                          <a:solidFill>
                            <a:srgbClr val="FF0000"/>
                          </a:solidFill>
                          <a:effectLst/>
                          <a:latin typeface="Univers" panose="020B0503020202020204" pitchFamily="34" charset="0"/>
                        </a:rPr>
                        <a:t>-0.9%</a:t>
                      </a:r>
                    </a:p>
                  </a:txBody>
                  <a:tcPr marL="0" marR="0" marT="0" marB="0" anchor="ctr"/>
                </a:tc>
                <a:extLst>
                  <a:ext uri="{0D108BD9-81ED-4DB2-BD59-A6C34878D82A}">
                    <a16:rowId xmlns:a16="http://schemas.microsoft.com/office/drawing/2014/main" val="4023218543"/>
                  </a:ext>
                </a:extLst>
              </a:tr>
              <a:tr h="213557">
                <a:tc vMerge="1">
                  <a:txBody>
                    <a:bodyPr/>
                    <a:lstStyle/>
                    <a:p>
                      <a:endParaRPr lang="en-US" sz="1200" b="1" dirty="0"/>
                    </a:p>
                  </a:txBody>
                  <a:tcPr marL="90720" marR="9072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l" rtl="0" fontAlgn="ctr"/>
                      <a:r>
                        <a:rPr lang="en-US" sz="1200" u="none" strike="noStrike" dirty="0">
                          <a:effectLst/>
                          <a:latin typeface="+mn-lt"/>
                        </a:rPr>
                        <a:t>Private Equity*</a:t>
                      </a:r>
                      <a:endParaRPr lang="en-US" sz="1200" b="0" i="1" u="none" strike="noStrike" dirty="0">
                        <a:solidFill>
                          <a:srgbClr val="4D4E54"/>
                        </a:solidFill>
                        <a:effectLst/>
                        <a:latin typeface="+mn-lt"/>
                      </a:endParaRPr>
                    </a:p>
                  </a:txBody>
                  <a:tcPr marL="94655" marR="0" marT="0" marB="0" anchor="ctr">
                    <a:lnB w="19050" cap="flat" cmpd="sng" algn="ctr">
                      <a:solidFill>
                        <a:schemeClr val="accent6">
                          <a:lumMod val="60000"/>
                          <a:lumOff val="40000"/>
                        </a:schemeClr>
                      </a:solidFill>
                      <a:prstDash val="solid"/>
                      <a:round/>
                      <a:headEnd type="none" w="med" len="med"/>
                      <a:tailEnd type="none" w="med" len="med"/>
                    </a:lnB>
                  </a:tcPr>
                </a:tc>
                <a:tc>
                  <a:txBody>
                    <a:bodyPr/>
                    <a:lstStyle/>
                    <a:p>
                      <a:pPr algn="ctr" fontAlgn="ctr"/>
                      <a:r>
                        <a:rPr lang="en-US" sz="1200" b="0" i="0" u="none" strike="noStrike">
                          <a:solidFill>
                            <a:srgbClr val="6B6B6B"/>
                          </a:solidFill>
                          <a:effectLst/>
                          <a:latin typeface="Univers" panose="020B0503020202020204" pitchFamily="34" charset="0"/>
                        </a:rPr>
                        <a:t>9.0%</a:t>
                      </a:r>
                    </a:p>
                  </a:txBody>
                  <a:tcPr marL="0" marR="0" marT="0" marB="0" anchor="ctr">
                    <a:lnB w="19050" cap="flat" cmpd="sng" algn="ctr">
                      <a:solidFill>
                        <a:schemeClr val="accent6">
                          <a:lumMod val="60000"/>
                          <a:lumOff val="40000"/>
                        </a:schemeClr>
                      </a:solidFill>
                      <a:prstDash val="solid"/>
                      <a:round/>
                      <a:headEnd type="none" w="med" len="med"/>
                      <a:tailEnd type="none" w="med" len="med"/>
                    </a:lnB>
                  </a:tcPr>
                </a:tc>
                <a:tc>
                  <a:txBody>
                    <a:bodyPr/>
                    <a:lstStyle/>
                    <a:p>
                      <a:pPr algn="ctr" fontAlgn="ctr"/>
                      <a:r>
                        <a:rPr lang="en-US" sz="1200" b="0" i="0" u="none" strike="noStrike">
                          <a:solidFill>
                            <a:srgbClr val="6B6B6B"/>
                          </a:solidFill>
                          <a:effectLst/>
                          <a:latin typeface="Univers" panose="020B0503020202020204" pitchFamily="34" charset="0"/>
                        </a:rPr>
                        <a:t>9.2%</a:t>
                      </a:r>
                    </a:p>
                  </a:txBody>
                  <a:tcPr marL="0" marR="0" marT="0" marB="0" anchor="ctr">
                    <a:lnB w="19050" cap="flat" cmpd="sng" algn="ctr">
                      <a:solidFill>
                        <a:schemeClr val="accent6">
                          <a:lumMod val="60000"/>
                          <a:lumOff val="40000"/>
                        </a:schemeClr>
                      </a:solidFill>
                      <a:prstDash val="solid"/>
                      <a:round/>
                      <a:headEnd type="none" w="med" len="med"/>
                      <a:tailEnd type="none" w="med" len="med"/>
                    </a:lnB>
                  </a:tcPr>
                </a:tc>
                <a:tc>
                  <a:txBody>
                    <a:bodyPr/>
                    <a:lstStyle/>
                    <a:p>
                      <a:pPr algn="ctr" fontAlgn="ctr"/>
                      <a:r>
                        <a:rPr lang="en-US" sz="1200" b="0" i="0" u="none" strike="noStrike">
                          <a:solidFill>
                            <a:srgbClr val="FF0000"/>
                          </a:solidFill>
                          <a:effectLst/>
                          <a:latin typeface="Univers" panose="020B0503020202020204" pitchFamily="34" charset="0"/>
                        </a:rPr>
                        <a:t>-0.2%</a:t>
                      </a:r>
                    </a:p>
                  </a:txBody>
                  <a:tcPr marL="0" marR="0" marT="0" marB="0" anchor="ctr">
                    <a:lnB w="1905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10006"/>
                  </a:ext>
                </a:extLst>
              </a:tr>
              <a:tr h="213557">
                <a:tc rowSpan="6">
                  <a:txBody>
                    <a:bodyPr/>
                    <a:lstStyle/>
                    <a:p>
                      <a:pPr algn="ctr"/>
                      <a:r>
                        <a:rPr lang="en-US" sz="1200" b="1" dirty="0">
                          <a:solidFill>
                            <a:schemeClr val="bg1"/>
                          </a:solidFill>
                        </a:rPr>
                        <a:t>Fixed Income</a:t>
                      </a:r>
                      <a:endParaRPr lang="en-US" sz="1200" b="1" dirty="0">
                        <a:solidFill>
                          <a:schemeClr val="bg1"/>
                        </a:solidFill>
                        <a:latin typeface="+mj-lt"/>
                      </a:endParaRPr>
                    </a:p>
                  </a:txBody>
                  <a:tcPr marL="97255" marR="97255"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marL="91440" lvl="2" algn="l" fontAlgn="b"/>
                      <a:r>
                        <a:rPr lang="en-US" sz="1200" b="0" i="0" u="none" strike="noStrike" dirty="0">
                          <a:solidFill>
                            <a:srgbClr val="6B6B6B"/>
                          </a:solidFill>
                          <a:effectLst/>
                          <a:latin typeface="Univers" panose="020B0503020202020204" pitchFamily="34" charset="0"/>
                        </a:rPr>
                        <a:t>U.S. Treasury Bond</a:t>
                      </a:r>
                    </a:p>
                  </a:txBody>
                  <a:tcPr marL="0" marR="0" marT="0" marB="0" anchor="b">
                    <a:lnT w="19050" cap="flat" cmpd="sng" algn="ctr">
                      <a:solidFill>
                        <a:schemeClr val="accent6">
                          <a:lumMod val="60000"/>
                          <a:lumOff val="40000"/>
                        </a:schemeClr>
                      </a:solidFill>
                      <a:prstDash val="solid"/>
                      <a:round/>
                      <a:headEnd type="none" w="med" len="med"/>
                      <a:tailEnd type="none" w="med" len="med"/>
                    </a:lnT>
                  </a:tcPr>
                </a:tc>
                <a:tc>
                  <a:txBody>
                    <a:bodyPr/>
                    <a:lstStyle/>
                    <a:p>
                      <a:pPr algn="ctr" fontAlgn="ctr"/>
                      <a:r>
                        <a:rPr lang="en-US" sz="1200" b="0" i="0" u="none" strike="noStrike" dirty="0">
                          <a:solidFill>
                            <a:srgbClr val="6B6B6B"/>
                          </a:solidFill>
                          <a:effectLst/>
                          <a:latin typeface="Univers" panose="020B0503020202020204" pitchFamily="34" charset="0"/>
                        </a:rPr>
                        <a:t>4.2%</a:t>
                      </a:r>
                    </a:p>
                  </a:txBody>
                  <a:tcPr marL="0" marR="0" marT="0" marB="0" anchor="ctr">
                    <a:lnT w="19050" cap="flat" cmpd="sng" algn="ctr">
                      <a:solidFill>
                        <a:schemeClr val="accent6">
                          <a:lumMod val="60000"/>
                          <a:lumOff val="40000"/>
                        </a:schemeClr>
                      </a:solidFill>
                      <a:prstDash val="solid"/>
                      <a:round/>
                      <a:headEnd type="none" w="med" len="med"/>
                      <a:tailEnd type="none" w="med" len="med"/>
                    </a:lnT>
                  </a:tcPr>
                </a:tc>
                <a:tc>
                  <a:txBody>
                    <a:bodyPr/>
                    <a:lstStyle/>
                    <a:p>
                      <a:pPr algn="ctr" fontAlgn="ctr"/>
                      <a:r>
                        <a:rPr lang="en-US" sz="1200" b="0" i="0" u="none" strike="noStrike" dirty="0">
                          <a:solidFill>
                            <a:srgbClr val="6B6B6B"/>
                          </a:solidFill>
                          <a:effectLst/>
                          <a:latin typeface="Univers" panose="020B0503020202020204" pitchFamily="34" charset="0"/>
                        </a:rPr>
                        <a:t>4.2%</a:t>
                      </a:r>
                    </a:p>
                  </a:txBody>
                  <a:tcPr marL="0" marR="0" marT="0" marB="0" anchor="ctr">
                    <a:lnT w="19050" cap="flat" cmpd="sng" algn="ctr">
                      <a:solidFill>
                        <a:schemeClr val="accent6">
                          <a:lumMod val="60000"/>
                          <a:lumOff val="40000"/>
                        </a:schemeClr>
                      </a:solidFill>
                      <a:prstDash val="solid"/>
                      <a:round/>
                      <a:headEnd type="none" w="med" len="med"/>
                      <a:tailEnd type="none" w="med" len="med"/>
                    </a:lnT>
                  </a:tcPr>
                </a:tc>
                <a:tc>
                  <a:txBody>
                    <a:bodyPr/>
                    <a:lstStyle/>
                    <a:p>
                      <a:pPr algn="ctr" fontAlgn="ctr"/>
                      <a:r>
                        <a:rPr lang="en-US" sz="1200" b="0" i="0" u="none" strike="noStrike">
                          <a:solidFill>
                            <a:srgbClr val="46691F"/>
                          </a:solidFill>
                          <a:effectLst/>
                          <a:latin typeface="Univers" panose="020B0503020202020204" pitchFamily="34" charset="0"/>
                        </a:rPr>
                        <a:t>-</a:t>
                      </a:r>
                    </a:p>
                  </a:txBody>
                  <a:tcPr marL="0" marR="0" marT="0" marB="0" anchor="ctr">
                    <a:lnT w="19050" cap="flat" cmpd="sng" algn="ctr">
                      <a:solidFill>
                        <a:schemeClr val="accent6">
                          <a:lumMod val="60000"/>
                          <a:lumOff val="40000"/>
                        </a:schemeClr>
                      </a:solidFill>
                      <a:prstDash val="solid"/>
                      <a:round/>
                      <a:headEnd type="none" w="med" len="med"/>
                      <a:tailEnd type="none" w="med" len="med"/>
                    </a:lnT>
                  </a:tcPr>
                </a:tc>
                <a:extLst>
                  <a:ext uri="{0D108BD9-81ED-4DB2-BD59-A6C34878D82A}">
                    <a16:rowId xmlns:a16="http://schemas.microsoft.com/office/drawing/2014/main" val="10007"/>
                  </a:ext>
                </a:extLst>
              </a:tr>
              <a:tr h="213557">
                <a:tc vMerge="1">
                  <a:txBody>
                    <a:bodyPr/>
                    <a:lstStyle/>
                    <a:p>
                      <a:endParaRPr lang="en-US" sz="1200" b="1" dirty="0"/>
                    </a:p>
                  </a:txBody>
                  <a:tcPr marL="90720" marR="90720" anchor="ctr">
                    <a:lnL w="12700" cap="flat" cmpd="sng" algn="ctr">
                      <a:noFill/>
                      <a:prstDash val="solid"/>
                      <a:round/>
                      <a:headEnd type="none" w="med" len="med"/>
                      <a:tailEnd type="none" w="med" len="med"/>
                    </a:lnL>
                  </a:tcPr>
                </a:tc>
                <a:tc>
                  <a:txBody>
                    <a:bodyPr/>
                    <a:lstStyle/>
                    <a:p>
                      <a:pPr marL="91440" lvl="2" algn="l" fontAlgn="b"/>
                      <a:r>
                        <a:rPr lang="en-US" sz="1200" b="0" i="0" u="none" strike="noStrike" dirty="0">
                          <a:solidFill>
                            <a:srgbClr val="6B6B6B"/>
                          </a:solidFill>
                          <a:effectLst/>
                          <a:latin typeface="Univers" panose="020B0503020202020204" pitchFamily="34" charset="0"/>
                        </a:rPr>
                        <a:t>U.S. Municipal Bond</a:t>
                      </a:r>
                    </a:p>
                  </a:txBody>
                  <a:tcPr marL="0" marR="0" marT="0" marB="0" anchor="b"/>
                </a:tc>
                <a:tc>
                  <a:txBody>
                    <a:bodyPr/>
                    <a:lstStyle/>
                    <a:p>
                      <a:pPr algn="ctr" fontAlgn="ctr"/>
                      <a:r>
                        <a:rPr lang="en-US" sz="1200" b="0" i="0" u="none" strike="noStrike" dirty="0">
                          <a:solidFill>
                            <a:srgbClr val="6B6B6B"/>
                          </a:solidFill>
                          <a:effectLst/>
                          <a:latin typeface="Univers" panose="020B0503020202020204" pitchFamily="34" charset="0"/>
                        </a:rPr>
                        <a:t>3.5%</a:t>
                      </a:r>
                    </a:p>
                  </a:txBody>
                  <a:tcPr marL="0" marR="0" marT="0" marB="0" anchor="ctr"/>
                </a:tc>
                <a:tc>
                  <a:txBody>
                    <a:bodyPr/>
                    <a:lstStyle/>
                    <a:p>
                      <a:pPr algn="ctr" fontAlgn="ctr"/>
                      <a:r>
                        <a:rPr lang="en-US" sz="1200" b="0" i="0" u="none" strike="noStrike" dirty="0">
                          <a:solidFill>
                            <a:srgbClr val="6B6B6B"/>
                          </a:solidFill>
                          <a:effectLst/>
                          <a:latin typeface="Univers" panose="020B0503020202020204" pitchFamily="34" charset="0"/>
                        </a:rPr>
                        <a:t>4.4%</a:t>
                      </a:r>
                    </a:p>
                  </a:txBody>
                  <a:tcPr marL="0" marR="0" marT="0" marB="0" anchor="ctr"/>
                </a:tc>
                <a:tc>
                  <a:txBody>
                    <a:bodyPr/>
                    <a:lstStyle/>
                    <a:p>
                      <a:pPr algn="ctr" fontAlgn="ctr"/>
                      <a:r>
                        <a:rPr lang="en-US" sz="1200" b="0" i="0" u="none" strike="noStrike">
                          <a:solidFill>
                            <a:srgbClr val="FF0000"/>
                          </a:solidFill>
                          <a:effectLst/>
                          <a:latin typeface="Univers" panose="020B0503020202020204" pitchFamily="34" charset="0"/>
                        </a:rPr>
                        <a:t>-0.9%</a:t>
                      </a:r>
                    </a:p>
                  </a:txBody>
                  <a:tcPr marL="0" marR="0" marT="0" marB="0" anchor="ctr"/>
                </a:tc>
                <a:extLst>
                  <a:ext uri="{0D108BD9-81ED-4DB2-BD59-A6C34878D82A}">
                    <a16:rowId xmlns:a16="http://schemas.microsoft.com/office/drawing/2014/main" val="10008"/>
                  </a:ext>
                </a:extLst>
              </a:tr>
              <a:tr h="213557">
                <a:tc vMerge="1">
                  <a:txBody>
                    <a:bodyPr/>
                    <a:lstStyle/>
                    <a:p>
                      <a:endParaRPr lang="en-US" sz="1200" b="1" dirty="0"/>
                    </a:p>
                  </a:txBody>
                  <a:tcPr marL="90720" marR="90720" anchor="ctr">
                    <a:lnL w="12700" cap="flat" cmpd="sng" algn="ctr">
                      <a:noFill/>
                      <a:prstDash val="solid"/>
                      <a:round/>
                      <a:headEnd type="none" w="med" len="med"/>
                      <a:tailEnd type="none" w="med" len="med"/>
                    </a:lnL>
                  </a:tcPr>
                </a:tc>
                <a:tc>
                  <a:txBody>
                    <a:bodyPr/>
                    <a:lstStyle/>
                    <a:p>
                      <a:pPr marL="91440" lvl="2" algn="l" fontAlgn="b"/>
                      <a:r>
                        <a:rPr lang="en-US" sz="1200" b="0" i="0" u="none" strike="noStrike" dirty="0">
                          <a:solidFill>
                            <a:srgbClr val="6B6B6B"/>
                          </a:solidFill>
                          <a:effectLst/>
                          <a:latin typeface="Univers" panose="020B0503020202020204" pitchFamily="34" charset="0"/>
                        </a:rPr>
                        <a:t>U.S. Aggregate Bond*</a:t>
                      </a:r>
                    </a:p>
                  </a:txBody>
                  <a:tcPr marL="0" marR="0" marT="0" marB="0" anchor="b"/>
                </a:tc>
                <a:tc>
                  <a:txBody>
                    <a:bodyPr/>
                    <a:lstStyle/>
                    <a:p>
                      <a:pPr algn="ctr" fontAlgn="ctr"/>
                      <a:r>
                        <a:rPr lang="en-US" sz="1200" b="0" i="0" u="none" strike="noStrike">
                          <a:solidFill>
                            <a:srgbClr val="6B6B6B"/>
                          </a:solidFill>
                          <a:effectLst/>
                          <a:latin typeface="Univers" panose="020B0503020202020204" pitchFamily="34" charset="0"/>
                        </a:rPr>
                        <a:t>4.6%</a:t>
                      </a:r>
                    </a:p>
                  </a:txBody>
                  <a:tcPr marL="0" marR="0" marT="0" marB="0" anchor="ctr"/>
                </a:tc>
                <a:tc>
                  <a:txBody>
                    <a:bodyPr/>
                    <a:lstStyle/>
                    <a:p>
                      <a:pPr algn="ctr" fontAlgn="ctr"/>
                      <a:r>
                        <a:rPr lang="en-US" sz="1200" b="0" i="0" u="none" strike="noStrike" dirty="0">
                          <a:solidFill>
                            <a:srgbClr val="6B6B6B"/>
                          </a:solidFill>
                          <a:effectLst/>
                          <a:latin typeface="Univers" panose="020B0503020202020204" pitchFamily="34" charset="0"/>
                        </a:rPr>
                        <a:t>4.8%</a:t>
                      </a:r>
                    </a:p>
                  </a:txBody>
                  <a:tcPr marL="0" marR="0" marT="0" marB="0" anchor="ctr"/>
                </a:tc>
                <a:tc>
                  <a:txBody>
                    <a:bodyPr/>
                    <a:lstStyle/>
                    <a:p>
                      <a:pPr algn="ctr" fontAlgn="ctr"/>
                      <a:r>
                        <a:rPr lang="en-US" sz="1200" b="0" i="0" u="none" strike="noStrike">
                          <a:solidFill>
                            <a:srgbClr val="FF0000"/>
                          </a:solidFill>
                          <a:effectLst/>
                          <a:latin typeface="Univers" panose="020B0503020202020204" pitchFamily="34" charset="0"/>
                        </a:rPr>
                        <a:t>-0.2%</a:t>
                      </a:r>
                    </a:p>
                  </a:txBody>
                  <a:tcPr marL="0" marR="0" marT="0" marB="0" anchor="ctr"/>
                </a:tc>
                <a:extLst>
                  <a:ext uri="{0D108BD9-81ED-4DB2-BD59-A6C34878D82A}">
                    <a16:rowId xmlns:a16="http://schemas.microsoft.com/office/drawing/2014/main" val="10009"/>
                  </a:ext>
                </a:extLst>
              </a:tr>
              <a:tr h="213557">
                <a:tc vMerge="1">
                  <a:txBody>
                    <a:bodyPr/>
                    <a:lstStyle/>
                    <a:p>
                      <a:endParaRPr lang="en-US" sz="1200" b="1" dirty="0"/>
                    </a:p>
                  </a:txBody>
                  <a:tcPr marL="90720" marR="90720" anchor="ctr">
                    <a:lnL w="12700" cap="flat" cmpd="sng" algn="ctr">
                      <a:noFill/>
                      <a:prstDash val="solid"/>
                      <a:round/>
                      <a:headEnd type="none" w="med" len="med"/>
                      <a:tailEnd type="none" w="med" len="med"/>
                    </a:lnL>
                  </a:tcPr>
                </a:tc>
                <a:tc>
                  <a:txBody>
                    <a:bodyPr/>
                    <a:lstStyle/>
                    <a:p>
                      <a:pPr marL="91440" lvl="2" algn="l" fontAlgn="b"/>
                      <a:r>
                        <a:rPr lang="en-US" sz="1200" b="0" i="0" u="none" strike="noStrike" dirty="0">
                          <a:solidFill>
                            <a:srgbClr val="6B6B6B"/>
                          </a:solidFill>
                          <a:effectLst/>
                          <a:latin typeface="Univers" panose="020B0503020202020204" pitchFamily="34" charset="0"/>
                        </a:rPr>
                        <a:t>U.S. TIPS</a:t>
                      </a:r>
                    </a:p>
                  </a:txBody>
                  <a:tcPr marL="0" marR="0" marT="0" marB="0" anchor="b"/>
                </a:tc>
                <a:tc>
                  <a:txBody>
                    <a:bodyPr/>
                    <a:lstStyle/>
                    <a:p>
                      <a:pPr algn="ctr" fontAlgn="ctr"/>
                      <a:r>
                        <a:rPr lang="en-US" sz="1200" b="0" i="0" u="none" strike="noStrike" dirty="0">
                          <a:solidFill>
                            <a:srgbClr val="6B6B6B"/>
                          </a:solidFill>
                          <a:effectLst/>
                          <a:latin typeface="Univers" panose="020B0503020202020204" pitchFamily="34" charset="0"/>
                        </a:rPr>
                        <a:t>4.6%</a:t>
                      </a:r>
                    </a:p>
                  </a:txBody>
                  <a:tcPr marL="0" marR="0" marT="0" marB="0" anchor="ctr"/>
                </a:tc>
                <a:tc>
                  <a:txBody>
                    <a:bodyPr/>
                    <a:lstStyle/>
                    <a:p>
                      <a:pPr algn="ctr" fontAlgn="ctr"/>
                      <a:r>
                        <a:rPr lang="en-US" sz="1200" b="0" i="0" u="none" strike="noStrike" dirty="0">
                          <a:solidFill>
                            <a:srgbClr val="6B6B6B"/>
                          </a:solidFill>
                          <a:effectLst/>
                          <a:latin typeface="Univers" panose="020B0503020202020204" pitchFamily="34" charset="0"/>
                        </a:rPr>
                        <a:t>4.4%</a:t>
                      </a:r>
                    </a:p>
                  </a:txBody>
                  <a:tcPr marL="0" marR="0" marT="0" marB="0" anchor="ctr"/>
                </a:tc>
                <a:tc>
                  <a:txBody>
                    <a:bodyPr/>
                    <a:lstStyle/>
                    <a:p>
                      <a:pPr algn="ctr" fontAlgn="ctr"/>
                      <a:r>
                        <a:rPr lang="en-US" sz="1200" b="0" i="0" u="none" strike="noStrike">
                          <a:solidFill>
                            <a:srgbClr val="46691F"/>
                          </a:solidFill>
                          <a:effectLst/>
                          <a:latin typeface="Univers" panose="020B0503020202020204" pitchFamily="34" charset="0"/>
                        </a:rPr>
                        <a:t>+0.2%</a:t>
                      </a:r>
                    </a:p>
                  </a:txBody>
                  <a:tcPr marL="0" marR="0" marT="0" marB="0" anchor="ctr"/>
                </a:tc>
                <a:extLst>
                  <a:ext uri="{0D108BD9-81ED-4DB2-BD59-A6C34878D82A}">
                    <a16:rowId xmlns:a16="http://schemas.microsoft.com/office/drawing/2014/main" val="10010"/>
                  </a:ext>
                </a:extLst>
              </a:tr>
              <a:tr h="213557">
                <a:tc vMerge="1">
                  <a:txBody>
                    <a:bodyPr/>
                    <a:lstStyle/>
                    <a:p>
                      <a:endParaRPr lang="en-US"/>
                    </a:p>
                  </a:txBody>
                  <a:tcPr/>
                </a:tc>
                <a:tc>
                  <a:txBody>
                    <a:bodyPr/>
                    <a:lstStyle/>
                    <a:p>
                      <a:pPr marL="91440" lvl="2" algn="l" fontAlgn="b"/>
                      <a:r>
                        <a:rPr lang="en-US" sz="1200" b="0" i="0" u="none" strike="noStrike" dirty="0">
                          <a:solidFill>
                            <a:srgbClr val="6B6B6B"/>
                          </a:solidFill>
                          <a:effectLst/>
                          <a:latin typeface="Univers" panose="020B0503020202020204" pitchFamily="34" charset="0"/>
                        </a:rPr>
                        <a:t>U.S. High Yield Corporate Bond</a:t>
                      </a:r>
                    </a:p>
                  </a:txBody>
                  <a:tcPr marL="0" marR="0" marT="0" marB="0" anchor="b"/>
                </a:tc>
                <a:tc>
                  <a:txBody>
                    <a:bodyPr/>
                    <a:lstStyle/>
                    <a:p>
                      <a:pPr algn="ctr" fontAlgn="ctr"/>
                      <a:r>
                        <a:rPr lang="en-US" sz="1200" b="0" i="0" u="none" strike="noStrike">
                          <a:solidFill>
                            <a:srgbClr val="6B6B6B"/>
                          </a:solidFill>
                          <a:effectLst/>
                          <a:latin typeface="Univers" panose="020B0503020202020204" pitchFamily="34" charset="0"/>
                        </a:rPr>
                        <a:t>6.1%</a:t>
                      </a:r>
                    </a:p>
                  </a:txBody>
                  <a:tcPr marL="0" marR="0" marT="0" marB="0" anchor="ctr"/>
                </a:tc>
                <a:tc>
                  <a:txBody>
                    <a:bodyPr/>
                    <a:lstStyle/>
                    <a:p>
                      <a:pPr algn="ctr" fontAlgn="ctr"/>
                      <a:r>
                        <a:rPr lang="en-US" sz="1200" b="0" i="0" u="none" strike="noStrike" dirty="0">
                          <a:solidFill>
                            <a:srgbClr val="6B6B6B"/>
                          </a:solidFill>
                          <a:effectLst/>
                          <a:latin typeface="Univers" panose="020B0503020202020204" pitchFamily="34" charset="0"/>
                        </a:rPr>
                        <a:t>7.1%</a:t>
                      </a:r>
                    </a:p>
                  </a:txBody>
                  <a:tcPr marL="0" marR="0" marT="0" marB="0" anchor="ctr"/>
                </a:tc>
                <a:tc>
                  <a:txBody>
                    <a:bodyPr/>
                    <a:lstStyle/>
                    <a:p>
                      <a:pPr algn="ctr" fontAlgn="ctr"/>
                      <a:r>
                        <a:rPr lang="en-US" sz="1200" b="0" i="0" u="none" strike="noStrike">
                          <a:solidFill>
                            <a:srgbClr val="FF0000"/>
                          </a:solidFill>
                          <a:effectLst/>
                          <a:latin typeface="Univers" panose="020B0503020202020204" pitchFamily="34" charset="0"/>
                        </a:rPr>
                        <a:t>-1.0%</a:t>
                      </a:r>
                    </a:p>
                  </a:txBody>
                  <a:tcPr marL="0" marR="0" marT="0" marB="0" anchor="ctr"/>
                </a:tc>
                <a:extLst>
                  <a:ext uri="{0D108BD9-81ED-4DB2-BD59-A6C34878D82A}">
                    <a16:rowId xmlns:a16="http://schemas.microsoft.com/office/drawing/2014/main" val="1098491108"/>
                  </a:ext>
                </a:extLst>
              </a:tr>
              <a:tr h="213557">
                <a:tc vMerge="1">
                  <a:txBody>
                    <a:bodyPr/>
                    <a:lstStyle/>
                    <a:p>
                      <a:endParaRPr lang="en-US" sz="1200" b="1" dirty="0"/>
                    </a:p>
                  </a:txBody>
                  <a:tcPr marL="90720" marR="9072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91440" lvl="1" algn="l" fontAlgn="b"/>
                      <a:r>
                        <a:rPr lang="en-US" sz="1200" b="0" i="0" u="none" strike="noStrike" dirty="0">
                          <a:solidFill>
                            <a:srgbClr val="6B6B6B"/>
                          </a:solidFill>
                          <a:effectLst/>
                          <a:latin typeface="Univers" panose="020B0503020202020204" pitchFamily="34" charset="0"/>
                        </a:rPr>
                        <a:t>Private Debt*</a:t>
                      </a:r>
                    </a:p>
                  </a:txBody>
                  <a:tcPr marL="0" marR="0" marT="0" marB="0" anchor="ctr">
                    <a:lnB w="19050" cap="flat" cmpd="sng" algn="ctr">
                      <a:solidFill>
                        <a:schemeClr val="accent6">
                          <a:lumMod val="60000"/>
                          <a:lumOff val="40000"/>
                        </a:schemeClr>
                      </a:solidFill>
                      <a:prstDash val="solid"/>
                      <a:round/>
                      <a:headEnd type="none" w="med" len="med"/>
                      <a:tailEnd type="none" w="med" len="med"/>
                    </a:lnB>
                  </a:tcPr>
                </a:tc>
                <a:tc>
                  <a:txBody>
                    <a:bodyPr/>
                    <a:lstStyle/>
                    <a:p>
                      <a:pPr algn="ctr" fontAlgn="ctr"/>
                      <a:r>
                        <a:rPr lang="en-US" sz="1200" b="0" i="0" u="none" strike="noStrike">
                          <a:solidFill>
                            <a:srgbClr val="6B6B6B"/>
                          </a:solidFill>
                          <a:effectLst/>
                          <a:latin typeface="Univers" panose="020B0503020202020204" pitchFamily="34" charset="0"/>
                        </a:rPr>
                        <a:t>8.3%</a:t>
                      </a:r>
                    </a:p>
                  </a:txBody>
                  <a:tcPr marL="0" marR="0" marT="0" marB="0" anchor="ctr">
                    <a:lnB w="19050" cap="flat" cmpd="sng" algn="ctr">
                      <a:solidFill>
                        <a:schemeClr val="accent6">
                          <a:lumMod val="60000"/>
                          <a:lumOff val="40000"/>
                        </a:schemeClr>
                      </a:solidFill>
                      <a:prstDash val="solid"/>
                      <a:round/>
                      <a:headEnd type="none" w="med" len="med"/>
                      <a:tailEnd type="none" w="med" len="med"/>
                    </a:lnB>
                  </a:tcPr>
                </a:tc>
                <a:tc>
                  <a:txBody>
                    <a:bodyPr/>
                    <a:lstStyle/>
                    <a:p>
                      <a:pPr algn="ctr" fontAlgn="ctr"/>
                      <a:r>
                        <a:rPr lang="en-US" sz="1200" b="0" i="0" u="none" strike="noStrike" dirty="0">
                          <a:solidFill>
                            <a:srgbClr val="6B6B6B"/>
                          </a:solidFill>
                          <a:effectLst/>
                          <a:latin typeface="Univers" panose="020B0503020202020204" pitchFamily="34" charset="0"/>
                        </a:rPr>
                        <a:t>8.8%</a:t>
                      </a:r>
                    </a:p>
                  </a:txBody>
                  <a:tcPr marL="0" marR="0" marT="0" marB="0" anchor="ctr">
                    <a:lnB w="19050" cap="flat" cmpd="sng" algn="ctr">
                      <a:solidFill>
                        <a:schemeClr val="accent6">
                          <a:lumMod val="60000"/>
                          <a:lumOff val="40000"/>
                        </a:schemeClr>
                      </a:solidFill>
                      <a:prstDash val="solid"/>
                      <a:round/>
                      <a:headEnd type="none" w="med" len="med"/>
                      <a:tailEnd type="none" w="med" len="med"/>
                    </a:lnB>
                  </a:tcPr>
                </a:tc>
                <a:tc>
                  <a:txBody>
                    <a:bodyPr/>
                    <a:lstStyle/>
                    <a:p>
                      <a:pPr algn="ctr" fontAlgn="ctr"/>
                      <a:r>
                        <a:rPr lang="en-US" sz="1200" b="0" i="0" u="none" strike="noStrike">
                          <a:solidFill>
                            <a:srgbClr val="FF0000"/>
                          </a:solidFill>
                          <a:effectLst/>
                          <a:latin typeface="Univers" panose="020B0503020202020204" pitchFamily="34" charset="0"/>
                        </a:rPr>
                        <a:t>-0.5%</a:t>
                      </a:r>
                    </a:p>
                  </a:txBody>
                  <a:tcPr marL="0" marR="0" marT="0" marB="0" anchor="ctr">
                    <a:lnB w="1905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10011"/>
                  </a:ext>
                </a:extLst>
              </a:tr>
              <a:tr h="213557">
                <a:tc rowSpan="5">
                  <a:txBody>
                    <a:bodyPr/>
                    <a:lstStyle/>
                    <a:p>
                      <a:pPr algn="ctr"/>
                      <a:r>
                        <a:rPr lang="en-US" sz="1200" b="1" dirty="0">
                          <a:solidFill>
                            <a:schemeClr val="bg1"/>
                          </a:solidFill>
                        </a:rPr>
                        <a:t>Real</a:t>
                      </a:r>
                    </a:p>
                    <a:p>
                      <a:pPr algn="ctr"/>
                      <a:r>
                        <a:rPr lang="en-US" sz="1200" b="1" dirty="0">
                          <a:solidFill>
                            <a:schemeClr val="bg1"/>
                          </a:solidFill>
                        </a:rPr>
                        <a:t>Assets</a:t>
                      </a:r>
                      <a:endParaRPr lang="en-US" sz="1200" b="1" dirty="0">
                        <a:solidFill>
                          <a:schemeClr val="bg1"/>
                        </a:solidFill>
                        <a:latin typeface="+mj-lt"/>
                      </a:endParaRPr>
                    </a:p>
                  </a:txBody>
                  <a:tcPr marL="97255" marR="97255"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l" rtl="0" fontAlgn="ctr"/>
                      <a:r>
                        <a:rPr lang="en-US" sz="1200" u="none" strike="noStrike" dirty="0">
                          <a:effectLst/>
                          <a:latin typeface="+mn-lt"/>
                        </a:rPr>
                        <a:t>Commodity Futures</a:t>
                      </a:r>
                      <a:endParaRPr lang="en-US" sz="1200" b="0" i="0" u="none" strike="noStrike" dirty="0">
                        <a:solidFill>
                          <a:srgbClr val="4D4E54"/>
                        </a:solidFill>
                        <a:effectLst/>
                        <a:latin typeface="+mn-lt"/>
                      </a:endParaRPr>
                    </a:p>
                  </a:txBody>
                  <a:tcPr marL="94655" marR="0" marT="0" marB="0" anchor="ctr">
                    <a:lnT w="19050" cap="flat" cmpd="sng" algn="ctr">
                      <a:solidFill>
                        <a:schemeClr val="accent6">
                          <a:lumMod val="60000"/>
                          <a:lumOff val="40000"/>
                        </a:schemeClr>
                      </a:solidFill>
                      <a:prstDash val="solid"/>
                      <a:round/>
                      <a:headEnd type="none" w="med" len="med"/>
                      <a:tailEnd type="none" w="med" len="med"/>
                    </a:lnT>
                  </a:tcPr>
                </a:tc>
                <a:tc>
                  <a:txBody>
                    <a:bodyPr/>
                    <a:lstStyle/>
                    <a:p>
                      <a:pPr algn="ctr" fontAlgn="ctr"/>
                      <a:r>
                        <a:rPr lang="en-US" sz="1200" b="0" i="0" u="none" strike="noStrike">
                          <a:solidFill>
                            <a:srgbClr val="6B6B6B"/>
                          </a:solidFill>
                          <a:effectLst/>
                          <a:latin typeface="Univers" panose="020B0503020202020204" pitchFamily="34" charset="0"/>
                        </a:rPr>
                        <a:t>4.6%</a:t>
                      </a:r>
                    </a:p>
                  </a:txBody>
                  <a:tcPr marL="0" marR="0" marT="0" marB="0" anchor="ctr">
                    <a:lnT w="19050" cap="flat" cmpd="sng" algn="ctr">
                      <a:solidFill>
                        <a:schemeClr val="accent6">
                          <a:lumMod val="60000"/>
                          <a:lumOff val="40000"/>
                        </a:schemeClr>
                      </a:solidFill>
                      <a:prstDash val="solid"/>
                      <a:round/>
                      <a:headEnd type="none" w="med" len="med"/>
                      <a:tailEnd type="none" w="med" len="med"/>
                    </a:lnT>
                  </a:tcPr>
                </a:tc>
                <a:tc>
                  <a:txBody>
                    <a:bodyPr/>
                    <a:lstStyle/>
                    <a:p>
                      <a:pPr algn="ctr" fontAlgn="ctr"/>
                      <a:r>
                        <a:rPr lang="en-US" sz="1200" b="0" i="0" u="none" strike="noStrike" dirty="0">
                          <a:solidFill>
                            <a:srgbClr val="6B6B6B"/>
                          </a:solidFill>
                          <a:effectLst/>
                          <a:latin typeface="Univers" panose="020B0503020202020204" pitchFamily="34" charset="0"/>
                        </a:rPr>
                        <a:t>4.2%</a:t>
                      </a:r>
                    </a:p>
                  </a:txBody>
                  <a:tcPr marL="0" marR="0" marT="0" marB="0" anchor="ctr">
                    <a:lnT w="19050" cap="flat" cmpd="sng" algn="ctr">
                      <a:solidFill>
                        <a:schemeClr val="accent6">
                          <a:lumMod val="60000"/>
                          <a:lumOff val="40000"/>
                        </a:schemeClr>
                      </a:solidFill>
                      <a:prstDash val="solid"/>
                      <a:round/>
                      <a:headEnd type="none" w="med" len="med"/>
                      <a:tailEnd type="none" w="med" len="med"/>
                    </a:lnT>
                  </a:tcPr>
                </a:tc>
                <a:tc>
                  <a:txBody>
                    <a:bodyPr/>
                    <a:lstStyle/>
                    <a:p>
                      <a:pPr algn="ctr" fontAlgn="ctr"/>
                      <a:r>
                        <a:rPr lang="en-US" sz="1200" b="0" i="0" u="none" strike="noStrike">
                          <a:solidFill>
                            <a:srgbClr val="46691F"/>
                          </a:solidFill>
                          <a:effectLst/>
                          <a:latin typeface="Univers" panose="020B0503020202020204" pitchFamily="34" charset="0"/>
                        </a:rPr>
                        <a:t>+0.4%</a:t>
                      </a:r>
                    </a:p>
                  </a:txBody>
                  <a:tcPr marL="0" marR="0" marT="0" marB="0" anchor="ctr">
                    <a:lnT w="19050" cap="flat" cmpd="sng" algn="ctr">
                      <a:solidFill>
                        <a:schemeClr val="accent6">
                          <a:lumMod val="60000"/>
                          <a:lumOff val="40000"/>
                        </a:schemeClr>
                      </a:solidFill>
                      <a:prstDash val="solid"/>
                      <a:round/>
                      <a:headEnd type="none" w="med" len="med"/>
                      <a:tailEnd type="none" w="med" len="med"/>
                    </a:lnT>
                  </a:tcPr>
                </a:tc>
                <a:extLst>
                  <a:ext uri="{0D108BD9-81ED-4DB2-BD59-A6C34878D82A}">
                    <a16:rowId xmlns:a16="http://schemas.microsoft.com/office/drawing/2014/main" val="10012"/>
                  </a:ext>
                </a:extLst>
              </a:tr>
              <a:tr h="213557">
                <a:tc vMerge="1">
                  <a:txBody>
                    <a:bodyPr/>
                    <a:lstStyle/>
                    <a:p>
                      <a:endParaRPr lang="en-US"/>
                    </a:p>
                  </a:txBody>
                  <a:tcPr/>
                </a:tc>
                <a:tc>
                  <a:txBody>
                    <a:bodyPr/>
                    <a:lstStyle/>
                    <a:p>
                      <a:pPr algn="l" rtl="0" fontAlgn="ctr"/>
                      <a:r>
                        <a:rPr lang="en-US" sz="1200" u="none" strike="noStrike" dirty="0">
                          <a:effectLst/>
                          <a:latin typeface="+mn-lt"/>
                        </a:rPr>
                        <a:t>REIT</a:t>
                      </a:r>
                      <a:endParaRPr lang="en-US" sz="1200" b="0" i="0" u="none" strike="noStrike" dirty="0">
                        <a:solidFill>
                          <a:srgbClr val="4D4E54"/>
                        </a:solidFill>
                        <a:effectLst/>
                        <a:latin typeface="+mn-lt"/>
                      </a:endParaRPr>
                    </a:p>
                  </a:txBody>
                  <a:tcPr marL="94655" marR="0" marT="0" marB="0" anchor="ctr"/>
                </a:tc>
                <a:tc>
                  <a:txBody>
                    <a:bodyPr/>
                    <a:lstStyle/>
                    <a:p>
                      <a:pPr algn="ctr" fontAlgn="ctr"/>
                      <a:r>
                        <a:rPr lang="en-US" sz="1200" b="0" i="0" u="none" strike="noStrike">
                          <a:solidFill>
                            <a:srgbClr val="6B6B6B"/>
                          </a:solidFill>
                          <a:effectLst/>
                          <a:latin typeface="Univers" panose="020B0503020202020204" pitchFamily="34" charset="0"/>
                        </a:rPr>
                        <a:t>6.0%</a:t>
                      </a:r>
                    </a:p>
                  </a:txBody>
                  <a:tcPr marL="0" marR="0" marT="0" marB="0" anchor="ctr"/>
                </a:tc>
                <a:tc>
                  <a:txBody>
                    <a:bodyPr/>
                    <a:lstStyle/>
                    <a:p>
                      <a:pPr algn="ctr" fontAlgn="ctr"/>
                      <a:r>
                        <a:rPr lang="en-US" sz="1200" b="0" i="0" u="none" strike="noStrike">
                          <a:solidFill>
                            <a:srgbClr val="6B6B6B"/>
                          </a:solidFill>
                          <a:effectLst/>
                          <a:latin typeface="Univers" panose="020B0503020202020204" pitchFamily="34" charset="0"/>
                        </a:rPr>
                        <a:t>6.2%</a:t>
                      </a:r>
                    </a:p>
                  </a:txBody>
                  <a:tcPr marL="0" marR="0" marT="0" marB="0" anchor="ctr"/>
                </a:tc>
                <a:tc>
                  <a:txBody>
                    <a:bodyPr/>
                    <a:lstStyle/>
                    <a:p>
                      <a:pPr algn="ctr" fontAlgn="ctr"/>
                      <a:r>
                        <a:rPr lang="en-US" sz="1200" b="0" i="0" u="none" strike="noStrike">
                          <a:solidFill>
                            <a:srgbClr val="FF0000"/>
                          </a:solidFill>
                          <a:effectLst/>
                          <a:latin typeface="Univers" panose="020B0503020202020204" pitchFamily="34" charset="0"/>
                        </a:rPr>
                        <a:t>-0.2%</a:t>
                      </a:r>
                    </a:p>
                  </a:txBody>
                  <a:tcPr marL="0" marR="0" marT="0" marB="0" anchor="ctr"/>
                </a:tc>
                <a:extLst>
                  <a:ext uri="{0D108BD9-81ED-4DB2-BD59-A6C34878D82A}">
                    <a16:rowId xmlns:a16="http://schemas.microsoft.com/office/drawing/2014/main" val="1721032063"/>
                  </a:ext>
                </a:extLst>
              </a:tr>
              <a:tr h="213557">
                <a:tc vMerge="1">
                  <a:txBody>
                    <a:bodyPr/>
                    <a:lstStyle/>
                    <a:p>
                      <a:endParaRPr lang="en-US"/>
                    </a:p>
                  </a:txBody>
                  <a:tcPr/>
                </a:tc>
                <a:tc>
                  <a:txBody>
                    <a:bodyPr/>
                    <a:lstStyle/>
                    <a:p>
                      <a:pPr algn="l" rtl="0" fontAlgn="ctr"/>
                      <a:r>
                        <a:rPr lang="en-US" sz="1200" u="none" strike="noStrike" dirty="0">
                          <a:effectLst/>
                          <a:latin typeface="+mn-lt"/>
                        </a:rPr>
                        <a:t>Gold</a:t>
                      </a:r>
                      <a:endParaRPr lang="en-US" sz="1200" b="0" i="0" u="none" strike="noStrike" dirty="0">
                        <a:solidFill>
                          <a:srgbClr val="4D4E54"/>
                        </a:solidFill>
                        <a:effectLst/>
                        <a:latin typeface="+mn-lt"/>
                      </a:endParaRPr>
                    </a:p>
                  </a:txBody>
                  <a:tcPr marL="94655" marR="0" marT="0" marB="0" anchor="ctr"/>
                </a:tc>
                <a:tc>
                  <a:txBody>
                    <a:bodyPr/>
                    <a:lstStyle/>
                    <a:p>
                      <a:pPr algn="ctr" fontAlgn="ctr"/>
                      <a:r>
                        <a:rPr lang="en-US" sz="1200" b="0" i="0" u="none" strike="noStrike">
                          <a:solidFill>
                            <a:srgbClr val="6B6B6B"/>
                          </a:solidFill>
                          <a:effectLst/>
                          <a:latin typeface="Univers" panose="020B0503020202020204" pitchFamily="34" charset="0"/>
                        </a:rPr>
                        <a:t>4.9%</a:t>
                      </a:r>
                    </a:p>
                  </a:txBody>
                  <a:tcPr marL="0" marR="0" marT="0" marB="0" anchor="ctr"/>
                </a:tc>
                <a:tc>
                  <a:txBody>
                    <a:bodyPr/>
                    <a:lstStyle/>
                    <a:p>
                      <a:pPr algn="ctr" fontAlgn="ctr"/>
                      <a:r>
                        <a:rPr lang="en-US" sz="1200" b="0" i="0" u="none" strike="noStrike">
                          <a:solidFill>
                            <a:srgbClr val="6B6B6B"/>
                          </a:solidFill>
                          <a:effectLst/>
                          <a:latin typeface="Univers" panose="020B0503020202020204" pitchFamily="34" charset="0"/>
                        </a:rPr>
                        <a:t>5.1%</a:t>
                      </a:r>
                    </a:p>
                  </a:txBody>
                  <a:tcPr marL="0" marR="0" marT="0" marB="0" anchor="ctr"/>
                </a:tc>
                <a:tc>
                  <a:txBody>
                    <a:bodyPr/>
                    <a:lstStyle/>
                    <a:p>
                      <a:pPr algn="ctr" fontAlgn="ctr"/>
                      <a:r>
                        <a:rPr lang="en-US" sz="1200" b="0" i="0" u="none" strike="noStrike">
                          <a:solidFill>
                            <a:srgbClr val="FF0000"/>
                          </a:solidFill>
                          <a:effectLst/>
                          <a:latin typeface="Univers" panose="020B0503020202020204" pitchFamily="34" charset="0"/>
                        </a:rPr>
                        <a:t>-0.2%</a:t>
                      </a:r>
                    </a:p>
                  </a:txBody>
                  <a:tcPr marL="0" marR="0" marT="0" marB="0" anchor="ctr"/>
                </a:tc>
                <a:extLst>
                  <a:ext uri="{0D108BD9-81ED-4DB2-BD59-A6C34878D82A}">
                    <a16:rowId xmlns:a16="http://schemas.microsoft.com/office/drawing/2014/main" val="1380697680"/>
                  </a:ext>
                </a:extLst>
              </a:tr>
              <a:tr h="213557">
                <a:tc vMerge="1">
                  <a:txBody>
                    <a:bodyPr/>
                    <a:lstStyle/>
                    <a:p>
                      <a:endParaRPr lang="en-US"/>
                    </a:p>
                  </a:txBody>
                  <a:tcPr/>
                </a:tc>
                <a:tc>
                  <a:txBody>
                    <a:bodyPr/>
                    <a:lstStyle/>
                    <a:p>
                      <a:pPr algn="l" rtl="0" fontAlgn="ctr"/>
                      <a:r>
                        <a:rPr lang="en-US" sz="1200" u="none" strike="noStrike" dirty="0">
                          <a:effectLst/>
                          <a:latin typeface="+mn-lt"/>
                        </a:rPr>
                        <a:t>Real Estate - Core</a:t>
                      </a:r>
                      <a:endParaRPr lang="en-US" sz="1200" b="0" i="0" u="none" strike="noStrike" dirty="0">
                        <a:solidFill>
                          <a:srgbClr val="4D4E54"/>
                        </a:solidFill>
                        <a:effectLst/>
                        <a:latin typeface="+mn-lt"/>
                      </a:endParaRPr>
                    </a:p>
                  </a:txBody>
                  <a:tcPr marL="94655" marR="0" marT="0" marB="0" anchor="ctr"/>
                </a:tc>
                <a:tc>
                  <a:txBody>
                    <a:bodyPr/>
                    <a:lstStyle/>
                    <a:p>
                      <a:pPr algn="ctr" fontAlgn="ctr"/>
                      <a:r>
                        <a:rPr lang="en-US" sz="1200" b="0" i="0" u="none" strike="noStrike">
                          <a:solidFill>
                            <a:srgbClr val="6B6B6B"/>
                          </a:solidFill>
                          <a:effectLst/>
                          <a:latin typeface="Univers" panose="020B0503020202020204" pitchFamily="34" charset="0"/>
                        </a:rPr>
                        <a:t>5.4%</a:t>
                      </a:r>
                    </a:p>
                  </a:txBody>
                  <a:tcPr marL="0" marR="0" marT="0" marB="0" anchor="ctr"/>
                </a:tc>
                <a:tc>
                  <a:txBody>
                    <a:bodyPr/>
                    <a:lstStyle/>
                    <a:p>
                      <a:pPr algn="ctr" fontAlgn="ctr"/>
                      <a:r>
                        <a:rPr lang="en-US" sz="1200" b="0" i="0" u="none" strike="noStrike">
                          <a:solidFill>
                            <a:srgbClr val="6B6B6B"/>
                          </a:solidFill>
                          <a:effectLst/>
                          <a:latin typeface="Univers" panose="020B0503020202020204" pitchFamily="34" charset="0"/>
                        </a:rPr>
                        <a:t>4.0%</a:t>
                      </a:r>
                    </a:p>
                  </a:txBody>
                  <a:tcPr marL="0" marR="0" marT="0" marB="0" anchor="ctr"/>
                </a:tc>
                <a:tc>
                  <a:txBody>
                    <a:bodyPr/>
                    <a:lstStyle/>
                    <a:p>
                      <a:pPr algn="ctr" fontAlgn="ctr"/>
                      <a:r>
                        <a:rPr lang="en-US" sz="1200" b="0" i="0" u="none" strike="noStrike">
                          <a:solidFill>
                            <a:srgbClr val="46691F"/>
                          </a:solidFill>
                          <a:effectLst/>
                          <a:latin typeface="Univers" panose="020B0503020202020204" pitchFamily="34" charset="0"/>
                        </a:rPr>
                        <a:t>+1.4%</a:t>
                      </a:r>
                    </a:p>
                  </a:txBody>
                  <a:tcPr marL="0" marR="0" marT="0" marB="0" anchor="ctr"/>
                </a:tc>
                <a:extLst>
                  <a:ext uri="{0D108BD9-81ED-4DB2-BD59-A6C34878D82A}">
                    <a16:rowId xmlns:a16="http://schemas.microsoft.com/office/drawing/2014/main" val="10013"/>
                  </a:ext>
                </a:extLst>
              </a:tr>
              <a:tr h="213557">
                <a:tc vMerge="1">
                  <a:txBody>
                    <a:bodyPr/>
                    <a:lstStyle/>
                    <a:p>
                      <a:endParaRPr lang="en-US" sz="1200" dirty="0"/>
                    </a:p>
                  </a:txBody>
                  <a:tcPr marL="90720" marR="9072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rtl="0" fontAlgn="ctr"/>
                      <a:r>
                        <a:rPr lang="en-US" sz="1200" u="none" strike="noStrike" dirty="0">
                          <a:effectLst/>
                          <a:latin typeface="+mn-lt"/>
                        </a:rPr>
                        <a:t>Private Real Assets - Infrastructure</a:t>
                      </a:r>
                      <a:endParaRPr lang="en-US" sz="1200" b="0" i="0" u="none" strike="noStrike" dirty="0">
                        <a:solidFill>
                          <a:srgbClr val="4D4E54"/>
                        </a:solidFill>
                        <a:effectLst/>
                        <a:latin typeface="+mn-lt"/>
                      </a:endParaRPr>
                    </a:p>
                  </a:txBody>
                  <a:tcPr marL="94655" marR="0" marT="0" marB="0" anchor="ctr">
                    <a:lnB w="19050" cap="flat" cmpd="sng" algn="ctr">
                      <a:solidFill>
                        <a:schemeClr val="accent6">
                          <a:lumMod val="60000"/>
                          <a:lumOff val="40000"/>
                        </a:schemeClr>
                      </a:solidFill>
                      <a:prstDash val="solid"/>
                      <a:round/>
                      <a:headEnd type="none" w="med" len="med"/>
                      <a:tailEnd type="none" w="med" len="med"/>
                    </a:lnB>
                  </a:tcPr>
                </a:tc>
                <a:tc>
                  <a:txBody>
                    <a:bodyPr/>
                    <a:lstStyle/>
                    <a:p>
                      <a:pPr algn="ctr" fontAlgn="ctr"/>
                      <a:r>
                        <a:rPr lang="en-US" sz="1200" b="0" i="0" u="none" strike="noStrike">
                          <a:solidFill>
                            <a:srgbClr val="6B6B6B"/>
                          </a:solidFill>
                          <a:effectLst/>
                          <a:latin typeface="Univers" panose="020B0503020202020204" pitchFamily="34" charset="0"/>
                        </a:rPr>
                        <a:t>6.8%</a:t>
                      </a:r>
                    </a:p>
                  </a:txBody>
                  <a:tcPr marL="0" marR="0" marT="0" marB="0" anchor="ctr">
                    <a:lnB w="19050" cap="flat" cmpd="sng" algn="ctr">
                      <a:solidFill>
                        <a:schemeClr val="accent6">
                          <a:lumMod val="60000"/>
                          <a:lumOff val="40000"/>
                        </a:schemeClr>
                      </a:solidFill>
                      <a:prstDash val="solid"/>
                      <a:round/>
                      <a:headEnd type="none" w="med" len="med"/>
                      <a:tailEnd type="none" w="med" len="med"/>
                    </a:lnB>
                  </a:tcPr>
                </a:tc>
                <a:tc>
                  <a:txBody>
                    <a:bodyPr/>
                    <a:lstStyle/>
                    <a:p>
                      <a:pPr algn="ctr" fontAlgn="ctr"/>
                      <a:r>
                        <a:rPr lang="en-US" sz="1200" b="0" i="0" u="none" strike="noStrike">
                          <a:solidFill>
                            <a:srgbClr val="6B6B6B"/>
                          </a:solidFill>
                          <a:effectLst/>
                          <a:latin typeface="Univers" panose="020B0503020202020204" pitchFamily="34" charset="0"/>
                        </a:rPr>
                        <a:t>6.6%</a:t>
                      </a:r>
                    </a:p>
                  </a:txBody>
                  <a:tcPr marL="0" marR="0" marT="0" marB="0" anchor="ctr">
                    <a:lnB w="19050" cap="flat" cmpd="sng" algn="ctr">
                      <a:solidFill>
                        <a:schemeClr val="accent6">
                          <a:lumMod val="60000"/>
                          <a:lumOff val="40000"/>
                        </a:schemeClr>
                      </a:solidFill>
                      <a:prstDash val="solid"/>
                      <a:round/>
                      <a:headEnd type="none" w="med" len="med"/>
                      <a:tailEnd type="none" w="med" len="med"/>
                    </a:lnB>
                  </a:tcPr>
                </a:tc>
                <a:tc>
                  <a:txBody>
                    <a:bodyPr/>
                    <a:lstStyle/>
                    <a:p>
                      <a:pPr algn="ctr" fontAlgn="ctr"/>
                      <a:r>
                        <a:rPr lang="en-US" sz="1200" b="0" i="0" u="none" strike="noStrike">
                          <a:solidFill>
                            <a:srgbClr val="46691F"/>
                          </a:solidFill>
                          <a:effectLst/>
                          <a:latin typeface="Univers" panose="020B0503020202020204" pitchFamily="34" charset="0"/>
                        </a:rPr>
                        <a:t>+0.2%</a:t>
                      </a:r>
                    </a:p>
                  </a:txBody>
                  <a:tcPr marL="0" marR="0" marT="0" marB="0" anchor="ctr">
                    <a:lnB w="1905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10014"/>
                  </a:ext>
                </a:extLst>
              </a:tr>
              <a:tr h="213557">
                <a:tc rowSpan="3">
                  <a:txBody>
                    <a:bodyPr/>
                    <a:lstStyle/>
                    <a:p>
                      <a:pPr algn="ctr"/>
                      <a:r>
                        <a:rPr lang="en-US" sz="1200" b="1" dirty="0">
                          <a:solidFill>
                            <a:schemeClr val="bg1"/>
                          </a:solidFill>
                        </a:rPr>
                        <a:t>Multi-Asset</a:t>
                      </a:r>
                      <a:endParaRPr lang="en-US" sz="1200" b="1" i="0" dirty="0">
                        <a:solidFill>
                          <a:schemeClr val="bg1"/>
                        </a:solidFill>
                        <a:latin typeface="+mj-lt"/>
                      </a:endParaRPr>
                    </a:p>
                  </a:txBody>
                  <a:tcPr marL="97255" marR="97255" anchor="ctr">
                    <a:lnT w="19050" cap="flat" cmpd="sng" algn="ctr">
                      <a:solidFill>
                        <a:schemeClr val="bg1"/>
                      </a:solidFill>
                      <a:prstDash val="solid"/>
                      <a:round/>
                      <a:headEnd type="none" w="med" len="med"/>
                      <a:tailEnd type="none" w="med" len="med"/>
                    </a:lnT>
                    <a:solidFill>
                      <a:schemeClr val="tx2"/>
                    </a:solidFill>
                  </a:tcPr>
                </a:tc>
                <a:tc>
                  <a:txBody>
                    <a:bodyPr/>
                    <a:lstStyle/>
                    <a:p>
                      <a:pPr algn="l" rtl="0" fontAlgn="ctr"/>
                      <a:r>
                        <a:rPr lang="en-US" sz="1200" u="none" strike="noStrike" dirty="0">
                          <a:effectLst/>
                          <a:latin typeface="+mn-lt"/>
                        </a:rPr>
                        <a:t>60% S&amp;P 500 &amp; 40% U.S. Aggregate</a:t>
                      </a:r>
                      <a:endParaRPr lang="en-US" sz="1200" b="0" i="1" u="none" strike="noStrike" dirty="0">
                        <a:solidFill>
                          <a:srgbClr val="4D4E54"/>
                        </a:solidFill>
                        <a:effectLst/>
                        <a:latin typeface="+mn-lt"/>
                      </a:endParaRPr>
                    </a:p>
                  </a:txBody>
                  <a:tcPr marL="94655" marR="0" marT="0" marB="0" anchor="ctr">
                    <a:lnT w="19050" cap="flat" cmpd="sng" algn="ctr">
                      <a:solidFill>
                        <a:schemeClr val="accent6">
                          <a:lumMod val="60000"/>
                          <a:lumOff val="40000"/>
                        </a:schemeClr>
                      </a:solidFill>
                      <a:prstDash val="solid"/>
                      <a:round/>
                      <a:headEnd type="none" w="med" len="med"/>
                      <a:tailEnd type="none" w="med" len="med"/>
                    </a:lnT>
                  </a:tcPr>
                </a:tc>
                <a:tc>
                  <a:txBody>
                    <a:bodyPr/>
                    <a:lstStyle/>
                    <a:p>
                      <a:pPr algn="ctr" fontAlgn="ctr"/>
                      <a:r>
                        <a:rPr lang="en-US" sz="1200" b="0" i="0" u="none" strike="noStrike">
                          <a:solidFill>
                            <a:srgbClr val="6B6B6B"/>
                          </a:solidFill>
                          <a:effectLst/>
                          <a:latin typeface="Univers" panose="020B0503020202020204" pitchFamily="34" charset="0"/>
                        </a:rPr>
                        <a:t>4.8%</a:t>
                      </a:r>
                    </a:p>
                  </a:txBody>
                  <a:tcPr marL="0" marR="0" marT="0" marB="0" anchor="ctr">
                    <a:lnT w="19050" cap="flat" cmpd="sng" algn="ctr">
                      <a:solidFill>
                        <a:schemeClr val="accent6">
                          <a:lumMod val="60000"/>
                          <a:lumOff val="40000"/>
                        </a:schemeClr>
                      </a:solidFill>
                      <a:prstDash val="solid"/>
                      <a:round/>
                      <a:headEnd type="none" w="med" len="med"/>
                      <a:tailEnd type="none" w="med" len="med"/>
                    </a:lnT>
                  </a:tcPr>
                </a:tc>
                <a:tc>
                  <a:txBody>
                    <a:bodyPr/>
                    <a:lstStyle/>
                    <a:p>
                      <a:pPr algn="ctr" fontAlgn="ctr"/>
                      <a:r>
                        <a:rPr lang="en-US" sz="1200" b="0" i="0" u="none" strike="noStrike">
                          <a:solidFill>
                            <a:srgbClr val="6B6B6B"/>
                          </a:solidFill>
                          <a:effectLst/>
                          <a:latin typeface="Univers" panose="020B0503020202020204" pitchFamily="34" charset="0"/>
                        </a:rPr>
                        <a:t>5.3%</a:t>
                      </a:r>
                    </a:p>
                  </a:txBody>
                  <a:tcPr marL="0" marR="0" marT="0" marB="0" anchor="ctr">
                    <a:lnT w="19050" cap="flat" cmpd="sng" algn="ctr">
                      <a:solidFill>
                        <a:schemeClr val="accent6">
                          <a:lumMod val="60000"/>
                          <a:lumOff val="40000"/>
                        </a:schemeClr>
                      </a:solidFill>
                      <a:prstDash val="solid"/>
                      <a:round/>
                      <a:headEnd type="none" w="med" len="med"/>
                      <a:tailEnd type="none" w="med" len="med"/>
                    </a:lnT>
                  </a:tcPr>
                </a:tc>
                <a:tc>
                  <a:txBody>
                    <a:bodyPr/>
                    <a:lstStyle/>
                    <a:p>
                      <a:pPr algn="ctr" fontAlgn="ctr"/>
                      <a:r>
                        <a:rPr lang="en-US" sz="1200" b="0" i="0" u="none" strike="noStrike">
                          <a:solidFill>
                            <a:srgbClr val="FF0000"/>
                          </a:solidFill>
                          <a:effectLst/>
                          <a:latin typeface="Univers" panose="020B0503020202020204" pitchFamily="34" charset="0"/>
                        </a:rPr>
                        <a:t>-0.5%</a:t>
                      </a:r>
                    </a:p>
                  </a:txBody>
                  <a:tcPr marL="0" marR="0" marT="0" marB="0" anchor="ctr">
                    <a:lnT w="19050" cap="flat" cmpd="sng" algn="ctr">
                      <a:solidFill>
                        <a:schemeClr val="accent6">
                          <a:lumMod val="60000"/>
                          <a:lumOff val="40000"/>
                        </a:schemeClr>
                      </a:solidFill>
                      <a:prstDash val="solid"/>
                      <a:round/>
                      <a:headEnd type="none" w="med" len="med"/>
                      <a:tailEnd type="none" w="med" len="med"/>
                    </a:lnT>
                  </a:tcPr>
                </a:tc>
                <a:extLst>
                  <a:ext uri="{0D108BD9-81ED-4DB2-BD59-A6C34878D82A}">
                    <a16:rowId xmlns:a16="http://schemas.microsoft.com/office/drawing/2014/main" val="10015"/>
                  </a:ext>
                </a:extLst>
              </a:tr>
              <a:tr h="213557">
                <a:tc vMerge="1">
                  <a:txBody>
                    <a:bodyPr/>
                    <a:lstStyle/>
                    <a:p>
                      <a:endParaRPr lang="en-US" sz="1200" i="1" dirty="0"/>
                    </a:p>
                  </a:txBody>
                  <a:tcPr marL="90720" marR="9072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ctr"/>
                      <a:r>
                        <a:rPr lang="en-US" sz="1200" u="none" strike="noStrike" dirty="0">
                          <a:effectLst/>
                          <a:latin typeface="+mn-lt"/>
                        </a:rPr>
                        <a:t>60% MSCI ACWI &amp; 40% U.S. Agg.</a:t>
                      </a:r>
                      <a:endParaRPr lang="en-US" sz="1200" b="0" i="1" u="none" strike="noStrike" dirty="0">
                        <a:solidFill>
                          <a:srgbClr val="4D4E54"/>
                        </a:solidFill>
                        <a:effectLst/>
                        <a:latin typeface="+mn-lt"/>
                      </a:endParaRPr>
                    </a:p>
                  </a:txBody>
                  <a:tcPr marL="94655" marR="0" marT="0" marB="0" anchor="ctr"/>
                </a:tc>
                <a:tc>
                  <a:txBody>
                    <a:bodyPr/>
                    <a:lstStyle/>
                    <a:p>
                      <a:pPr algn="ctr" fontAlgn="ctr"/>
                      <a:r>
                        <a:rPr lang="en-US" sz="1200" b="0" i="0" u="none" strike="noStrike">
                          <a:solidFill>
                            <a:srgbClr val="6B6B6B"/>
                          </a:solidFill>
                          <a:effectLst/>
                          <a:latin typeface="Univers" panose="020B0503020202020204" pitchFamily="34" charset="0"/>
                        </a:rPr>
                        <a:t>5.4%</a:t>
                      </a:r>
                    </a:p>
                  </a:txBody>
                  <a:tcPr marL="0" marR="0" marT="0" marB="0" anchor="ctr"/>
                </a:tc>
                <a:tc>
                  <a:txBody>
                    <a:bodyPr/>
                    <a:lstStyle/>
                    <a:p>
                      <a:pPr algn="ctr" fontAlgn="ctr"/>
                      <a:r>
                        <a:rPr lang="en-US" sz="1200" b="0" i="0" u="none" strike="noStrike">
                          <a:solidFill>
                            <a:srgbClr val="6B6B6B"/>
                          </a:solidFill>
                          <a:effectLst/>
                          <a:latin typeface="Univers" panose="020B0503020202020204" pitchFamily="34" charset="0"/>
                        </a:rPr>
                        <a:t>6.0%</a:t>
                      </a:r>
                    </a:p>
                  </a:txBody>
                  <a:tcPr marL="0" marR="0" marT="0" marB="0" anchor="ctr"/>
                </a:tc>
                <a:tc>
                  <a:txBody>
                    <a:bodyPr/>
                    <a:lstStyle/>
                    <a:p>
                      <a:pPr algn="ctr" fontAlgn="ctr"/>
                      <a:r>
                        <a:rPr lang="en-US" sz="1200" b="0" i="0" u="none" strike="noStrike">
                          <a:solidFill>
                            <a:srgbClr val="FF0000"/>
                          </a:solidFill>
                          <a:effectLst/>
                          <a:latin typeface="Univers" panose="020B0503020202020204" pitchFamily="34" charset="0"/>
                        </a:rPr>
                        <a:t>-0.6%</a:t>
                      </a:r>
                    </a:p>
                  </a:txBody>
                  <a:tcPr marL="0" marR="0" marT="0" marB="0" anchor="ctr"/>
                </a:tc>
                <a:extLst>
                  <a:ext uri="{0D108BD9-81ED-4DB2-BD59-A6C34878D82A}">
                    <a16:rowId xmlns:a16="http://schemas.microsoft.com/office/drawing/2014/main" val="10016"/>
                  </a:ext>
                </a:extLst>
              </a:tr>
              <a:tr h="213557">
                <a:tc vMerge="1">
                  <a:txBody>
                    <a:bodyPr/>
                    <a:lstStyle/>
                    <a:p>
                      <a:endParaRPr lang="en-US" sz="1200" i="1" dirty="0"/>
                    </a:p>
                  </a:txBody>
                  <a:tcPr marL="90720" marR="9072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ctr"/>
                      <a:r>
                        <a:rPr lang="en-US" sz="1200" u="none" strike="noStrike" dirty="0">
                          <a:effectLst/>
                          <a:latin typeface="+mn-lt"/>
                        </a:rPr>
                        <a:t>Hedge Fund*</a:t>
                      </a:r>
                      <a:endParaRPr lang="en-US" sz="1200" b="0" i="1" u="none" strike="noStrike" dirty="0">
                        <a:solidFill>
                          <a:srgbClr val="4D4E54"/>
                        </a:solidFill>
                        <a:effectLst/>
                        <a:latin typeface="+mn-lt"/>
                      </a:endParaRPr>
                    </a:p>
                  </a:txBody>
                  <a:tcPr marL="94655" marR="0" marT="0" marB="0" anchor="ctr"/>
                </a:tc>
                <a:tc>
                  <a:txBody>
                    <a:bodyPr/>
                    <a:lstStyle/>
                    <a:p>
                      <a:pPr algn="ctr" fontAlgn="ctr"/>
                      <a:r>
                        <a:rPr lang="en-US" sz="1200" b="0" i="0" u="none" strike="noStrike">
                          <a:solidFill>
                            <a:srgbClr val="6B6B6B"/>
                          </a:solidFill>
                          <a:effectLst/>
                          <a:latin typeface="Univers" panose="020B0503020202020204" pitchFamily="34" charset="0"/>
                        </a:rPr>
                        <a:t>6.1%</a:t>
                      </a:r>
                    </a:p>
                  </a:txBody>
                  <a:tcPr marL="0" marR="0" marT="0" marB="0" anchor="ctr"/>
                </a:tc>
                <a:tc>
                  <a:txBody>
                    <a:bodyPr/>
                    <a:lstStyle/>
                    <a:p>
                      <a:pPr algn="ctr" fontAlgn="ctr"/>
                      <a:r>
                        <a:rPr lang="en-US" sz="1200" b="0" i="0" u="none" strike="noStrike">
                          <a:solidFill>
                            <a:srgbClr val="6B6B6B"/>
                          </a:solidFill>
                          <a:effectLst/>
                          <a:latin typeface="Univers" panose="020B0503020202020204" pitchFamily="34" charset="0"/>
                        </a:rPr>
                        <a:t>6.5%</a:t>
                      </a:r>
                    </a:p>
                  </a:txBody>
                  <a:tcPr marL="0" marR="0" marT="0" marB="0" anchor="ctr"/>
                </a:tc>
                <a:tc>
                  <a:txBody>
                    <a:bodyPr/>
                    <a:lstStyle/>
                    <a:p>
                      <a:pPr algn="ctr" fontAlgn="ctr"/>
                      <a:r>
                        <a:rPr lang="en-US" sz="1200" b="0" i="0" u="none" strike="noStrike" dirty="0">
                          <a:solidFill>
                            <a:srgbClr val="FF0000"/>
                          </a:solidFill>
                          <a:effectLst/>
                          <a:latin typeface="Univers" panose="020B0503020202020204" pitchFamily="34" charset="0"/>
                        </a:rPr>
                        <a:t>-0.4%</a:t>
                      </a:r>
                    </a:p>
                  </a:txBody>
                  <a:tcPr marL="0" marR="0" marT="0" marB="0" anchor="ctr"/>
                </a:tc>
                <a:extLst>
                  <a:ext uri="{0D108BD9-81ED-4DB2-BD59-A6C34878D82A}">
                    <a16:rowId xmlns:a16="http://schemas.microsoft.com/office/drawing/2014/main" val="10017"/>
                  </a:ext>
                </a:extLst>
              </a:tr>
            </a:tbl>
          </a:graphicData>
        </a:graphic>
      </p:graphicFrame>
      <p:sp>
        <p:nvSpPr>
          <p:cNvPr id="3" name="Title 2"/>
          <p:cNvSpPr>
            <a:spLocks noGrp="1"/>
          </p:cNvSpPr>
          <p:nvPr>
            <p:ph type="title"/>
          </p:nvPr>
        </p:nvSpPr>
        <p:spPr/>
        <p:txBody>
          <a:bodyPr/>
          <a:lstStyle/>
          <a:p>
            <a:r>
              <a:rPr lang="en-US" dirty="0"/>
              <a:t>Core Asset Class Return Assumptions</a:t>
            </a:r>
          </a:p>
        </p:txBody>
      </p:sp>
      <p:sp>
        <p:nvSpPr>
          <p:cNvPr id="2" name="Text Placeholder 1">
            <a:extLst>
              <a:ext uri="{FF2B5EF4-FFF2-40B4-BE49-F238E27FC236}">
                <a16:creationId xmlns:a16="http://schemas.microsoft.com/office/drawing/2014/main" id="{8F726E52-FBC7-470E-A1AB-D55EAE273212}"/>
              </a:ext>
            </a:extLst>
          </p:cNvPr>
          <p:cNvSpPr>
            <a:spLocks noGrp="1"/>
          </p:cNvSpPr>
          <p:nvPr>
            <p:ph type="body" sz="quarter" idx="26"/>
          </p:nvPr>
        </p:nvSpPr>
        <p:spPr/>
        <p:txBody>
          <a:bodyPr/>
          <a:lstStyle/>
          <a:p>
            <a:r>
              <a:rPr lang="en-US" dirty="0"/>
              <a:t>*Calculated as a blend of other asset classes</a:t>
            </a:r>
          </a:p>
        </p:txBody>
      </p:sp>
    </p:spTree>
    <p:extLst>
      <p:ext uri="{BB962C8B-B14F-4D97-AF65-F5344CB8AC3E}">
        <p14:creationId xmlns:p14="http://schemas.microsoft.com/office/powerpoint/2010/main" val="2183078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Appendix Divider Page"/>
        <p:cNvGrpSpPr/>
        <p:nvPr/>
      </p:nvGrpSpPr>
      <p:grpSpPr>
        <a:xfrm>
          <a:off x="0" y="0"/>
          <a:ext cx="0" cy="0"/>
          <a:chOff x="0" y="0"/>
          <a:chExt cx="0" cy="0"/>
        </a:xfrm>
      </p:grpSpPr>
      <p:sp>
        <p:nvSpPr>
          <p:cNvPr id="7" name="Title 5" title="Title 1"/>
          <p:cNvSpPr>
            <a:spLocks noGrp="1"/>
          </p:cNvSpPr>
          <p:nvPr>
            <p:ph type="title"/>
          </p:nvPr>
        </p:nvSpPr>
        <p:spPr>
          <a:prstGeom prst="rect">
            <a:avLst/>
          </a:prstGeom>
        </p:spPr>
        <p:txBody>
          <a:bodyPr/>
          <a:lstStyle>
            <a:lvl1pPr algn="l">
              <a:defRPr sz="3200" b="1" cap="all" baseline="0">
                <a:solidFill>
                  <a:srgbClr val="6ED0F7"/>
                </a:solidFill>
                <a:latin typeface="Univers" panose="020B0503020202020204" pitchFamily="34" charset="0"/>
                <a:ea typeface="Verdana" pitchFamily="34" charset="0"/>
                <a:cs typeface="Verdana" pitchFamily="34" charset="0"/>
              </a:defRPr>
            </a:lvl1pPr>
          </a:lstStyle>
          <a:p>
            <a:r>
              <a:rPr lang="en-US" dirty="0"/>
              <a:t>Appendix</a:t>
            </a:r>
          </a:p>
        </p:txBody>
      </p:sp>
      <p:sp>
        <p:nvSpPr>
          <p:cNvPr id="2" name="Text Placeholder 1">
            <a:extLst>
              <a:ext uri="{FF2B5EF4-FFF2-40B4-BE49-F238E27FC236}">
                <a16:creationId xmlns:a16="http://schemas.microsoft.com/office/drawing/2014/main" id="{441BD39D-29A2-B392-1D01-DF6864379E9F}"/>
              </a:ext>
            </a:extLst>
          </p:cNvPr>
          <p:cNvSpPr>
            <a:spLocks noGrp="1"/>
          </p:cNvSpPr>
          <p:nvPr>
            <p:ph type="body" sz="quarter" idx="10"/>
          </p:nvPr>
        </p:nvSpPr>
        <p:spPr/>
        <p:txBody>
          <a:bodyPr/>
          <a:lstStyle/>
          <a:p>
            <a:endParaRPr lang="en-US"/>
          </a:p>
        </p:txBody>
      </p:sp>
      <p:sp>
        <p:nvSpPr>
          <p:cNvPr id="111" name="Watermark" hidden="1" title="Watermark"/>
          <p:cNvSpPr>
            <a:spLocks noGrp="1" noSelect="1" noChangeAspect="1" noMove="1" noResize="1" noEditPoints="1" noChangeShapeType="1" noTextEdit="1"/>
          </p:cNvSpPr>
          <p:nvPr userDrawn="1"/>
        </p:nvSpPr>
        <p:spPr>
          <a:xfrm rot="20366637">
            <a:off x="417900" y="2464155"/>
            <a:ext cx="8775838" cy="1754326"/>
          </a:xfrm>
          <a:prstGeom prst="rect">
            <a:avLst/>
          </a:prstGeom>
          <a:noFill/>
        </p:spPr>
        <p:txBody>
          <a:bodyPr wrap="square" lIns="91440" tIns="45720" rIns="91440" bIns="45720">
            <a:spAutoFit/>
          </a:bodyPr>
          <a:lstStyle/>
          <a:p>
            <a:pPr algn="ctr"/>
            <a:r>
              <a:rPr lang="en-US" sz="4600" b="1" cap="none" spc="100" dirty="0">
                <a:ln w="6350">
                  <a:solidFill>
                    <a:schemeClr val="tx1">
                      <a:lumMod val="85000"/>
                      <a:lumOff val="15000"/>
                    </a:schemeClr>
                  </a:solidFill>
                  <a:prstDash val="solid"/>
                </a:ln>
                <a:noFill/>
                <a:latin typeface="Verdana" pitchFamily="34" charset="0"/>
                <a:ea typeface="Verdana" pitchFamily="34" charset="0"/>
                <a:cs typeface="Verdana" pitchFamily="34" charset="0"/>
              </a:rPr>
              <a:t>This is a preview version. Do not publish.</a:t>
            </a:r>
            <a:endParaRPr lang="en-US" sz="4600" b="1" cap="none" spc="100" dirty="0">
              <a:ln w="6350">
                <a:solidFill>
                  <a:schemeClr val="tx1">
                    <a:lumMod val="85000"/>
                    <a:lumOff val="15000"/>
                  </a:schemeClr>
                </a:solidFill>
                <a:prstDash val="sysDot"/>
              </a:ln>
              <a:noFill/>
            </a:endParaRPr>
          </a:p>
        </p:txBody>
      </p:sp>
    </p:spTree>
    <p:extLst>
      <p:ext uri="{BB962C8B-B14F-4D97-AF65-F5344CB8AC3E}">
        <p14:creationId xmlns:p14="http://schemas.microsoft.com/office/powerpoint/2010/main" val="3417604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7"/>
          <p:cNvSpPr>
            <a:spLocks noGrp="1" noChangeArrowheads="1"/>
          </p:cNvSpPr>
          <p:nvPr>
            <p:ph idx="1"/>
          </p:nvPr>
        </p:nvSpPr>
        <p:spPr>
          <a:xfrm>
            <a:off x="533400" y="1295400"/>
            <a:ext cx="8341762" cy="4419600"/>
          </a:xfrm>
        </p:spPr>
        <p:txBody>
          <a:bodyPr>
            <a:normAutofit/>
          </a:bodyPr>
          <a:lstStyle/>
          <a:p>
            <a:r>
              <a:rPr lang="en-US" dirty="0"/>
              <a:t>Inflation is a key building block to develop asset class assumptions </a:t>
            </a:r>
          </a:p>
          <a:p>
            <a:r>
              <a:rPr lang="en-US" dirty="0"/>
              <a:t>Inflation assumptions are model-driven and informed by multiple inputs for both the U.S. and global assets</a:t>
            </a:r>
          </a:p>
          <a:p>
            <a:r>
              <a:rPr lang="en-US" dirty="0"/>
              <a:t>NEPC’s inflation assumption forecasts near-term paths for major Consumer Price Index (CPI) components including food, energy, core services, and shelter costs</a:t>
            </a:r>
          </a:p>
          <a:p>
            <a:pPr lvl="1"/>
            <a:r>
              <a:rPr lang="en-US" sz="1600" dirty="0"/>
              <a:t>CPI is expected to converge with breakeven inflation rates over the long-term</a:t>
            </a:r>
          </a:p>
          <a:p>
            <a:r>
              <a:rPr lang="en-US" dirty="0"/>
              <a:t>A composite inflation assumption reflects a blend of NEPC’s inflation forecast and market-implied breakeven inflation rates</a:t>
            </a:r>
          </a:p>
          <a:p>
            <a:pPr lvl="1"/>
            <a:endParaRPr lang="en-US" sz="1600" dirty="0"/>
          </a:p>
        </p:txBody>
      </p:sp>
      <p:sp>
        <p:nvSpPr>
          <p:cNvPr id="131087" name="Rectangle 15"/>
          <p:cNvSpPr>
            <a:spLocks noGrp="1" noChangeArrowheads="1"/>
          </p:cNvSpPr>
          <p:nvPr>
            <p:ph type="title"/>
          </p:nvPr>
        </p:nvSpPr>
        <p:spPr/>
        <p:txBody>
          <a:bodyPr/>
          <a:lstStyle/>
          <a:p>
            <a:r>
              <a:rPr lang="en-US" dirty="0"/>
              <a:t>U.S. Inflation assumptions</a:t>
            </a:r>
          </a:p>
        </p:txBody>
      </p:sp>
      <p:sp>
        <p:nvSpPr>
          <p:cNvPr id="13" name="Text Placeholder 12">
            <a:extLst>
              <a:ext uri="{FF2B5EF4-FFF2-40B4-BE49-F238E27FC236}">
                <a16:creationId xmlns:a16="http://schemas.microsoft.com/office/drawing/2014/main" id="{5015CDE9-FB61-4E1E-8DC6-519CD6B35141}"/>
              </a:ext>
            </a:extLst>
          </p:cNvPr>
          <p:cNvSpPr>
            <a:spLocks noGrp="1"/>
          </p:cNvSpPr>
          <p:nvPr>
            <p:ph type="body" sz="quarter" idx="12"/>
          </p:nvPr>
        </p:nvSpPr>
        <p:spPr/>
        <p:txBody>
          <a:bodyPr/>
          <a:lstStyle/>
          <a:p>
            <a:r>
              <a:rPr lang="en-US" dirty="0"/>
              <a:t>Overview</a:t>
            </a:r>
          </a:p>
        </p:txBody>
      </p:sp>
      <p:graphicFrame>
        <p:nvGraphicFramePr>
          <p:cNvPr id="3" name="Table 2"/>
          <p:cNvGraphicFramePr>
            <a:graphicFrameLocks noGrp="1"/>
          </p:cNvGraphicFramePr>
          <p:nvPr>
            <p:custDataLst>
              <p:tags r:id="rId1"/>
            </p:custDataLst>
          </p:nvPr>
        </p:nvGraphicFramePr>
        <p:xfrm>
          <a:off x="1143000" y="4522347"/>
          <a:ext cx="7086600" cy="1402080"/>
        </p:xfrm>
        <a:graphic>
          <a:graphicData uri="http://schemas.openxmlformats.org/drawingml/2006/table">
            <a:tbl>
              <a:tblPr firstRow="1" bandRow="1">
                <a:tableStyleId>{5C22544A-7EE6-4342-B048-85BDC9FD1C3A}</a:tableStyleId>
              </a:tblPr>
              <a:tblGrid>
                <a:gridCol w="1417320">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417320">
                  <a:extLst>
                    <a:ext uri="{9D8B030D-6E8A-4147-A177-3AD203B41FA5}">
                      <a16:colId xmlns:a16="http://schemas.microsoft.com/office/drawing/2014/main" val="1827920440"/>
                    </a:ext>
                  </a:extLst>
                </a:gridCol>
                <a:gridCol w="1417320">
                  <a:extLst>
                    <a:ext uri="{9D8B030D-6E8A-4147-A177-3AD203B41FA5}">
                      <a16:colId xmlns:a16="http://schemas.microsoft.com/office/drawing/2014/main" val="20002"/>
                    </a:ext>
                  </a:extLst>
                </a:gridCol>
                <a:gridCol w="1417320">
                  <a:extLst>
                    <a:ext uri="{9D8B030D-6E8A-4147-A177-3AD203B41FA5}">
                      <a16:colId xmlns:a16="http://schemas.microsoft.com/office/drawing/2014/main" val="185683222"/>
                    </a:ext>
                  </a:extLst>
                </a:gridCol>
              </a:tblGrid>
              <a:tr h="731520">
                <a:tc>
                  <a:txBody>
                    <a:bodyPr/>
                    <a:lstStyle/>
                    <a:p>
                      <a:pPr algn="ctr"/>
                      <a:r>
                        <a:rPr lang="en-US" sz="1600" dirty="0"/>
                        <a:t>Region</a:t>
                      </a:r>
                    </a:p>
                  </a:txBody>
                  <a:tcPr anchor="ctr"/>
                </a:tc>
                <a:tc>
                  <a:txBody>
                    <a:bodyPr/>
                    <a:lstStyle/>
                    <a:p>
                      <a:pPr algn="ctr"/>
                      <a:r>
                        <a:rPr lang="en-US" sz="1600" dirty="0"/>
                        <a:t>10-Year Inflation Assumption</a:t>
                      </a:r>
                    </a:p>
                  </a:txBody>
                  <a:tcPr anchor="ctr"/>
                </a:tc>
                <a:tc>
                  <a:txBody>
                    <a:bodyPr/>
                    <a:lstStyle/>
                    <a:p>
                      <a:pPr algn="ctr"/>
                      <a:r>
                        <a:rPr lang="en-US" sz="1600" b="1" kern="1200" dirty="0">
                          <a:solidFill>
                            <a:schemeClr val="lt1"/>
                          </a:solidFill>
                          <a:latin typeface="+mn-lt"/>
                          <a:ea typeface="+mn-ea"/>
                          <a:cs typeface="+mn-cs"/>
                        </a:rPr>
                        <a:t>12-Month</a:t>
                      </a:r>
                    </a:p>
                    <a:p>
                      <a:pPr algn="ctr"/>
                      <a:r>
                        <a:rPr lang="en-US" sz="1600" b="1" kern="1200" dirty="0">
                          <a:solidFill>
                            <a:schemeClr val="lt1"/>
                          </a:solidFill>
                          <a:latin typeface="+mn-lt"/>
                          <a:ea typeface="+mn-ea"/>
                          <a:cs typeface="+mn-cs"/>
                        </a:rPr>
                        <a:t>Change</a:t>
                      </a:r>
                      <a:endParaRPr lang="en-US" sz="1600" dirty="0"/>
                    </a:p>
                  </a:txBody>
                  <a:tcPr anchor="ctr"/>
                </a:tc>
                <a:tc>
                  <a:txBody>
                    <a:bodyPr/>
                    <a:lstStyle/>
                    <a:p>
                      <a:pPr algn="ctr"/>
                      <a:r>
                        <a:rPr lang="en-US" sz="1600" dirty="0"/>
                        <a:t>30-Year</a:t>
                      </a:r>
                      <a:r>
                        <a:rPr lang="en-US" sz="1600" baseline="0" dirty="0"/>
                        <a:t> Inflation Assumption</a:t>
                      </a:r>
                      <a:endParaRPr lang="en-US" sz="1600" dirty="0"/>
                    </a:p>
                  </a:txBody>
                  <a:tcPr anchor="ctr"/>
                </a:tc>
                <a:tc>
                  <a:txBody>
                    <a:bodyPr/>
                    <a:lstStyle/>
                    <a:p>
                      <a:pPr algn="ctr"/>
                      <a:r>
                        <a:rPr lang="en-US" sz="1600" b="1" kern="1200" dirty="0">
                          <a:solidFill>
                            <a:schemeClr val="lt1"/>
                          </a:solidFill>
                          <a:latin typeface="+mn-lt"/>
                          <a:ea typeface="+mn-ea"/>
                          <a:cs typeface="+mn-cs"/>
                        </a:rPr>
                        <a:t>12-Month</a:t>
                      </a:r>
                    </a:p>
                    <a:p>
                      <a:pPr algn="ctr"/>
                      <a:r>
                        <a:rPr lang="en-US" sz="1600" b="1" kern="1200" dirty="0">
                          <a:solidFill>
                            <a:schemeClr val="lt1"/>
                          </a:solidFill>
                          <a:latin typeface="+mn-lt"/>
                          <a:ea typeface="+mn-ea"/>
                          <a:cs typeface="+mn-cs"/>
                        </a:rPr>
                        <a:t>Change</a:t>
                      </a:r>
                      <a:endParaRPr lang="en-US" sz="1600" dirty="0"/>
                    </a:p>
                  </a:txBody>
                  <a:tcPr anchor="ctr"/>
                </a:tc>
                <a:extLst>
                  <a:ext uri="{0D108BD9-81ED-4DB2-BD59-A6C34878D82A}">
                    <a16:rowId xmlns:a16="http://schemas.microsoft.com/office/drawing/2014/main" val="10000"/>
                  </a:ext>
                </a:extLst>
              </a:tr>
              <a:tr h="457200">
                <a:tc>
                  <a:txBody>
                    <a:bodyPr/>
                    <a:lstStyle/>
                    <a:p>
                      <a:pPr algn="ctr"/>
                      <a:r>
                        <a:rPr lang="en-US" sz="1600" dirty="0"/>
                        <a:t>United</a:t>
                      </a:r>
                      <a:r>
                        <a:rPr lang="en-US" sz="1600" baseline="0" dirty="0"/>
                        <a:t> States</a:t>
                      </a:r>
                      <a:endParaRPr lang="en-US" sz="1600" dirty="0"/>
                    </a:p>
                  </a:txBody>
                  <a:tcPr anchor="ctr"/>
                </a:tc>
                <a:tc>
                  <a:txBody>
                    <a:bodyPr/>
                    <a:lstStyle/>
                    <a:p>
                      <a:pPr algn="ctr"/>
                      <a:r>
                        <a:rPr lang="en-US" sz="1600" dirty="0"/>
                        <a:t>2.6%</a:t>
                      </a:r>
                    </a:p>
                  </a:txBody>
                  <a:tcPr anchor="ctr"/>
                </a:tc>
                <a:tc>
                  <a:txBody>
                    <a:bodyPr/>
                    <a:lstStyle/>
                    <a:p>
                      <a:pPr algn="ctr"/>
                      <a:r>
                        <a:rPr lang="en-US" sz="1600" b="0" i="0" u="none" strike="noStrike" dirty="0">
                          <a:solidFill>
                            <a:srgbClr val="46691F"/>
                          </a:solidFill>
                          <a:effectLst/>
                          <a:latin typeface="Univers" panose="020B0503020202020204" pitchFamily="34" charset="0"/>
                        </a:rPr>
                        <a:t>+0.1%</a:t>
                      </a:r>
                      <a:endParaRPr lang="en-US" sz="1600" dirty="0"/>
                    </a:p>
                  </a:txBody>
                  <a:tcPr anchor="ctr"/>
                </a:tc>
                <a:tc>
                  <a:txBody>
                    <a:bodyPr/>
                    <a:lstStyle/>
                    <a:p>
                      <a:pPr algn="ctr"/>
                      <a:r>
                        <a:rPr lang="en-US" sz="1600" dirty="0"/>
                        <a:t>2.6%</a:t>
                      </a:r>
                    </a:p>
                  </a:txBody>
                  <a:tcPr anchor="ctr"/>
                </a:tc>
                <a:tc>
                  <a:txBody>
                    <a:bodyPr/>
                    <a:lstStyle/>
                    <a:p>
                      <a:pPr algn="ctr"/>
                      <a:r>
                        <a:rPr lang="en-US" sz="1600" dirty="0"/>
                        <a:t>-</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64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52500"/>
            <a:ext cx="8077200" cy="4762500"/>
          </a:xfrm>
        </p:spPr>
        <p:txBody>
          <a:bodyPr/>
          <a:lstStyle/>
          <a:p>
            <a:pPr lvl="0"/>
            <a:r>
              <a:rPr lang="en-US" dirty="0"/>
              <a:t>Past performance is no guarantee of future results.</a:t>
            </a:r>
          </a:p>
          <a:p>
            <a:r>
              <a:rPr lang="en-US" dirty="0"/>
              <a:t>The goal of this report is to provide a basis for substantiating asset allocation recommendations.  The opinions presented herein represent the good faith views of NEPC as of the date of this report and are subject to change at any time. </a:t>
            </a:r>
          </a:p>
          <a:p>
            <a:pPr lvl="0"/>
            <a:r>
              <a:rPr lang="en-US" dirty="0"/>
              <a:t>Information on market indices was provided by sources external to NEPC.  While NEPC has exercised reasonable professional care in preparing this report, we cannot guarantee the accuracy of all source information contained within.</a:t>
            </a:r>
          </a:p>
          <a:p>
            <a:r>
              <a:rPr lang="en-US" dirty="0"/>
              <a:t>All investments carry some level of risk.  Diversification and other asset allocation techniques do not ensure profit or protect against losses.</a:t>
            </a:r>
          </a:p>
          <a:p>
            <a:r>
              <a:rPr lang="en-US" dirty="0"/>
              <a:t>This report is provided as a management aid for the client’s internal use only.  This report may contain confidential or proprietary information and may not be copied or redistributed to any party not legally entitled to receive it.</a:t>
            </a:r>
          </a:p>
          <a:p>
            <a:endParaRPr lang="en-US" dirty="0"/>
          </a:p>
        </p:txBody>
      </p:sp>
      <p:sp>
        <p:nvSpPr>
          <p:cNvPr id="2" name="Title 1"/>
          <p:cNvSpPr>
            <a:spLocks noGrp="1"/>
          </p:cNvSpPr>
          <p:nvPr>
            <p:ph type="title"/>
          </p:nvPr>
        </p:nvSpPr>
        <p:spPr>
          <a:xfrm>
            <a:off x="533400" y="13648"/>
            <a:ext cx="8077200" cy="750622"/>
          </a:xfrm>
        </p:spPr>
        <p:txBody>
          <a:bodyPr/>
          <a:lstStyle/>
          <a:p>
            <a:r>
              <a:rPr lang="en-US" dirty="0"/>
              <a:t>Information Disclaimer</a:t>
            </a:r>
          </a:p>
        </p:txBody>
      </p:sp>
    </p:spTree>
    <p:extLst>
      <p:ext uri="{BB962C8B-B14F-4D97-AF65-F5344CB8AC3E}">
        <p14:creationId xmlns:p14="http://schemas.microsoft.com/office/powerpoint/2010/main" val="276605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5CEB-0693-76E7-2A7E-C4748299488C}"/>
              </a:ext>
            </a:extLst>
          </p:cNvPr>
          <p:cNvSpPr>
            <a:spLocks noGrp="1"/>
          </p:cNvSpPr>
          <p:nvPr>
            <p:ph type="title"/>
          </p:nvPr>
        </p:nvSpPr>
        <p:spPr/>
        <p:txBody>
          <a:bodyPr/>
          <a:lstStyle/>
          <a:p>
            <a:r>
              <a:rPr lang="en-US" dirty="0"/>
              <a:t>Executive summary</a:t>
            </a:r>
          </a:p>
        </p:txBody>
      </p:sp>
    </p:spTree>
    <p:extLst>
      <p:ext uri="{BB962C8B-B14F-4D97-AF65-F5344CB8AC3E}">
        <p14:creationId xmlns:p14="http://schemas.microsoft.com/office/powerpoint/2010/main" val="359592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ext uri="{D42A27DB-BD31-4B8C-83A1-F6EECF244321}">
                <p14:modId xmlns:p14="http://schemas.microsoft.com/office/powerpoint/2010/main" val="1522250809"/>
              </p:ext>
            </p:extLst>
          </p:nvPr>
        </p:nvGraphicFramePr>
        <p:xfrm>
          <a:off x="310393" y="855677"/>
          <a:ext cx="85344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idx="4294967295"/>
            <p:extLst>
              <p:ext uri="{D42A27DB-BD31-4B8C-83A1-F6EECF244321}">
                <p14:modId xmlns:p14="http://schemas.microsoft.com/office/powerpoint/2010/main" val="1841006810"/>
              </p:ext>
            </p:extLst>
          </p:nvPr>
        </p:nvGraphicFramePr>
        <p:xfrm>
          <a:off x="302004" y="2930526"/>
          <a:ext cx="4648200" cy="13754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11"/>
          <p:cNvGraphicFramePr>
            <a:graphicFrameLocks noGrp="1"/>
          </p:cNvGraphicFramePr>
          <p:nvPr>
            <p:ph idx="4294967295"/>
            <p:extLst>
              <p:ext uri="{D42A27DB-BD31-4B8C-83A1-F6EECF244321}">
                <p14:modId xmlns:p14="http://schemas.microsoft.com/office/powerpoint/2010/main" val="1907466866"/>
              </p:ext>
            </p:extLst>
          </p:nvPr>
        </p:nvGraphicFramePr>
        <p:xfrm>
          <a:off x="302004" y="4378063"/>
          <a:ext cx="4648200" cy="1722438"/>
        </p:xfrm>
        <a:graphic>
          <a:graphicData uri="http://schemas.openxmlformats.org/drawingml/2006/chart">
            <c:chart xmlns:c="http://schemas.openxmlformats.org/drawingml/2006/chart" xmlns:r="http://schemas.openxmlformats.org/officeDocument/2006/relationships" r:id="rId5"/>
          </a:graphicData>
        </a:graphic>
      </p:graphicFrame>
      <p:sp>
        <p:nvSpPr>
          <p:cNvPr id="44" name="Content Placeholder 20"/>
          <p:cNvSpPr>
            <a:spLocks noGrp="1"/>
          </p:cNvSpPr>
          <p:nvPr>
            <p:ph idx="4294967295"/>
          </p:nvPr>
        </p:nvSpPr>
        <p:spPr>
          <a:xfrm>
            <a:off x="5081209" y="2930526"/>
            <a:ext cx="3760787" cy="1375468"/>
          </a:xfrm>
          <a:prstGeom prst="rect">
            <a:avLst/>
          </a:prstGeom>
          <a:ln>
            <a:solidFill>
              <a:srgbClr val="000000"/>
            </a:solidFill>
          </a:ln>
        </p:spPr>
        <p:txBody>
          <a:bodyPr/>
          <a:lstStyle/>
          <a:p>
            <a:pPr marL="0" indent="0">
              <a:buFont typeface="Arial" pitchFamily="34" charset="0"/>
              <a:buNone/>
            </a:pPr>
            <a:r>
              <a:rPr lang="en-US" sz="1050" b="1" dirty="0"/>
              <a:t>Overview of recent implementation decisions and priorities:</a:t>
            </a:r>
          </a:p>
          <a:p>
            <a:r>
              <a:rPr lang="en-US" sz="900" b="1" dirty="0"/>
              <a:t>Recommendations</a:t>
            </a:r>
          </a:p>
          <a:p>
            <a:pPr lvl="1"/>
            <a:r>
              <a:rPr lang="en-US" sz="900" dirty="0"/>
              <a:t>Portfolio rebalancing to be discussed at upcoming BPL Board meeting</a:t>
            </a:r>
          </a:p>
          <a:p>
            <a:pPr lvl="1"/>
            <a:r>
              <a:rPr lang="en-US" sz="900" dirty="0"/>
              <a:t>Asset allocation review to be discussed at the upcoming BPL Board meeting</a:t>
            </a:r>
          </a:p>
          <a:p>
            <a:pPr marL="0" indent="0">
              <a:buNone/>
            </a:pPr>
            <a:endParaRPr lang="en-US" sz="1000" dirty="0"/>
          </a:p>
          <a:p>
            <a:pPr lvl="1"/>
            <a:endParaRPr lang="en-US" sz="700" dirty="0"/>
          </a:p>
        </p:txBody>
      </p:sp>
      <p:sp>
        <p:nvSpPr>
          <p:cNvPr id="3" name="Title 2"/>
          <p:cNvSpPr>
            <a:spLocks noGrp="1"/>
          </p:cNvSpPr>
          <p:nvPr>
            <p:ph type="title"/>
          </p:nvPr>
        </p:nvSpPr>
        <p:spPr/>
        <p:txBody>
          <a:bodyPr/>
          <a:lstStyle/>
          <a:p>
            <a:r>
              <a:rPr lang="en-US" sz="2000" dirty="0"/>
              <a:t>Boston Public Library Executive Summary</a:t>
            </a:r>
          </a:p>
        </p:txBody>
      </p:sp>
      <p:sp>
        <p:nvSpPr>
          <p:cNvPr id="2" name="TextBox 1">
            <a:extLst>
              <a:ext uri="{FF2B5EF4-FFF2-40B4-BE49-F238E27FC236}">
                <a16:creationId xmlns:a16="http://schemas.microsoft.com/office/drawing/2014/main" id="{5CCE68EC-A42B-41A5-AD5B-ECF908610267}"/>
              </a:ext>
            </a:extLst>
          </p:cNvPr>
          <p:cNvSpPr txBox="1"/>
          <p:nvPr/>
        </p:nvSpPr>
        <p:spPr>
          <a:xfrm>
            <a:off x="620486" y="5302433"/>
            <a:ext cx="914400" cy="184666"/>
          </a:xfrm>
          <a:prstGeom prst="rect">
            <a:avLst/>
          </a:prstGeom>
          <a:noFill/>
        </p:spPr>
        <p:txBody>
          <a:bodyPr wrap="square" rtlCol="0">
            <a:spAutoFit/>
          </a:bodyPr>
          <a:lstStyle/>
          <a:p>
            <a:r>
              <a:rPr lang="en-US" sz="600" dirty="0">
                <a:solidFill>
                  <a:schemeClr val="bg1"/>
                </a:solidFill>
                <a:latin typeface="Verdana"/>
                <a:cs typeface="Verdana"/>
              </a:rPr>
              <a:t>Current</a:t>
            </a:r>
          </a:p>
        </p:txBody>
      </p:sp>
      <p:sp>
        <p:nvSpPr>
          <p:cNvPr id="9" name="TextBox 8">
            <a:extLst>
              <a:ext uri="{FF2B5EF4-FFF2-40B4-BE49-F238E27FC236}">
                <a16:creationId xmlns:a16="http://schemas.microsoft.com/office/drawing/2014/main" id="{1CA8405C-469B-4F53-B849-8AF04A47C8AC}"/>
              </a:ext>
            </a:extLst>
          </p:cNvPr>
          <p:cNvSpPr txBox="1"/>
          <p:nvPr/>
        </p:nvSpPr>
        <p:spPr>
          <a:xfrm>
            <a:off x="609600" y="4989896"/>
            <a:ext cx="914400" cy="276999"/>
          </a:xfrm>
          <a:prstGeom prst="rect">
            <a:avLst/>
          </a:prstGeom>
          <a:noFill/>
        </p:spPr>
        <p:txBody>
          <a:bodyPr wrap="square" rtlCol="0">
            <a:spAutoFit/>
          </a:bodyPr>
          <a:lstStyle/>
          <a:p>
            <a:r>
              <a:rPr lang="en-US" sz="600" dirty="0">
                <a:solidFill>
                  <a:schemeClr val="bg1"/>
                </a:solidFill>
                <a:latin typeface="Verdana"/>
                <a:cs typeface="Verdana"/>
              </a:rPr>
              <a:t>Policy</a:t>
            </a:r>
          </a:p>
          <a:p>
            <a:endParaRPr lang="en-US" sz="600" dirty="0">
              <a:solidFill>
                <a:schemeClr val="bg1"/>
              </a:solidFill>
              <a:latin typeface="Verdana"/>
              <a:cs typeface="Verdana"/>
            </a:endParaRPr>
          </a:p>
        </p:txBody>
      </p:sp>
      <p:sp>
        <p:nvSpPr>
          <p:cNvPr id="4" name="Content Placeholder 20">
            <a:extLst>
              <a:ext uri="{FF2B5EF4-FFF2-40B4-BE49-F238E27FC236}">
                <a16:creationId xmlns:a16="http://schemas.microsoft.com/office/drawing/2014/main" id="{B5E147CE-DCDF-DDEB-9EB1-586B9DE79C3F}"/>
              </a:ext>
            </a:extLst>
          </p:cNvPr>
          <p:cNvSpPr txBox="1">
            <a:spLocks/>
          </p:cNvSpPr>
          <p:nvPr/>
        </p:nvSpPr>
        <p:spPr>
          <a:xfrm>
            <a:off x="5081208" y="4378063"/>
            <a:ext cx="3760787" cy="1722438"/>
          </a:xfrm>
          <a:prstGeom prst="rect">
            <a:avLst/>
          </a:prstGeom>
          <a:ln>
            <a:solidFill>
              <a:srgbClr val="000000"/>
            </a:solidFill>
          </a:ln>
        </p:spPr>
        <p:txBody>
          <a:bodyPr/>
          <a:lst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50" b="1" dirty="0"/>
              <a:t>YTD Performance Update:</a:t>
            </a:r>
          </a:p>
          <a:p>
            <a:r>
              <a:rPr lang="en-US" sz="900" dirty="0"/>
              <a:t>Contributors</a:t>
            </a:r>
            <a:r>
              <a:rPr lang="en-US" sz="900" b="1" dirty="0"/>
              <a:t>:</a:t>
            </a:r>
          </a:p>
          <a:p>
            <a:pPr lvl="1"/>
            <a:r>
              <a:rPr lang="en-US" sz="800" dirty="0"/>
              <a:t>Overall large cap exposure, driven by the S&amp;P 500 helped returns for the year</a:t>
            </a:r>
          </a:p>
          <a:p>
            <a:pPr lvl="1"/>
            <a:r>
              <a:rPr lang="en-US" sz="800" dirty="0"/>
              <a:t>Fixed income managers provided sound absolute returns and yield for the year</a:t>
            </a:r>
            <a:endParaRPr lang="en-US" sz="650" b="1" dirty="0"/>
          </a:p>
          <a:p>
            <a:r>
              <a:rPr lang="en-US" sz="900" dirty="0"/>
              <a:t>Detractors</a:t>
            </a:r>
            <a:r>
              <a:rPr lang="en-US" sz="900" b="1" dirty="0"/>
              <a:t>:</a:t>
            </a:r>
          </a:p>
          <a:p>
            <a:pPr lvl="1"/>
            <a:r>
              <a:rPr lang="en-US" sz="800" dirty="0"/>
              <a:t>Impax Global Equity struggled on a relative basis, trailing their benchmark by over 100 bps</a:t>
            </a:r>
            <a:endParaRPr lang="en-US" sz="700" dirty="0"/>
          </a:p>
        </p:txBody>
      </p:sp>
      <p:sp>
        <p:nvSpPr>
          <p:cNvPr id="6" name="TextBox 5">
            <a:extLst>
              <a:ext uri="{FF2B5EF4-FFF2-40B4-BE49-F238E27FC236}">
                <a16:creationId xmlns:a16="http://schemas.microsoft.com/office/drawing/2014/main" id="{EA6D1616-6411-3A00-45D1-FF44C1EAE684}"/>
              </a:ext>
            </a:extLst>
          </p:cNvPr>
          <p:cNvSpPr txBox="1"/>
          <p:nvPr/>
        </p:nvSpPr>
        <p:spPr>
          <a:xfrm>
            <a:off x="831273" y="6373780"/>
            <a:ext cx="2452916" cy="338554"/>
          </a:xfrm>
          <a:prstGeom prst="rect">
            <a:avLst/>
          </a:prstGeom>
          <a:noFill/>
        </p:spPr>
        <p:txBody>
          <a:bodyPr wrap="none" rtlCol="0">
            <a:spAutoFit/>
          </a:bodyPr>
          <a:lstStyle/>
          <a:p>
            <a:pPr algn="l"/>
            <a:r>
              <a:rPr lang="en-US" sz="800" dirty="0">
                <a:cs typeface="Verdana"/>
              </a:rPr>
              <a:t>* Periods greater than one year are annualized</a:t>
            </a:r>
          </a:p>
          <a:p>
            <a:pPr algn="l"/>
            <a:r>
              <a:rPr lang="en-US" sz="800" dirty="0">
                <a:cs typeface="Verdana"/>
              </a:rPr>
              <a:t>* New Policy targets approved in 3/2021</a:t>
            </a:r>
          </a:p>
        </p:txBody>
      </p:sp>
    </p:spTree>
    <p:extLst>
      <p:ext uri="{BB962C8B-B14F-4D97-AF65-F5344CB8AC3E}">
        <p14:creationId xmlns:p14="http://schemas.microsoft.com/office/powerpoint/2010/main" val="265609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A242-C977-9EC9-AE59-896E5A199C2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9DFE905-91AC-7B6D-08D2-F89DBD3C4888}"/>
              </a:ext>
            </a:extLst>
          </p:cNvPr>
          <p:cNvPicPr>
            <a:picLocks noChangeAspect="1"/>
          </p:cNvPicPr>
          <p:nvPr/>
        </p:nvPicPr>
        <p:blipFill>
          <a:blip r:embed="rId2"/>
          <a:stretch>
            <a:fillRect/>
          </a:stretch>
        </p:blipFill>
        <p:spPr>
          <a:xfrm>
            <a:off x="411480" y="216133"/>
            <a:ext cx="8321040" cy="5746076"/>
          </a:xfrm>
          <a:prstGeom prst="rect">
            <a:avLst/>
          </a:prstGeom>
        </p:spPr>
      </p:pic>
      <p:sp>
        <p:nvSpPr>
          <p:cNvPr id="8" name="TextBox 7">
            <a:extLst>
              <a:ext uri="{FF2B5EF4-FFF2-40B4-BE49-F238E27FC236}">
                <a16:creationId xmlns:a16="http://schemas.microsoft.com/office/drawing/2014/main" id="{F3A5B584-6FE1-270C-7F2E-AAE11390A58D}"/>
              </a:ext>
            </a:extLst>
          </p:cNvPr>
          <p:cNvSpPr txBox="1"/>
          <p:nvPr/>
        </p:nvSpPr>
        <p:spPr>
          <a:xfrm>
            <a:off x="783770" y="6009357"/>
            <a:ext cx="6173485" cy="415498"/>
          </a:xfrm>
          <a:prstGeom prst="rect">
            <a:avLst/>
          </a:prstGeom>
          <a:noFill/>
        </p:spPr>
        <p:txBody>
          <a:bodyPr wrap="none" rtlCol="0">
            <a:spAutoFit/>
          </a:bodyPr>
          <a:lstStyle/>
          <a:p>
            <a:pPr algn="l"/>
            <a:r>
              <a:rPr lang="en-US" sz="700" dirty="0">
                <a:cs typeface="Verdana"/>
              </a:rPr>
              <a:t>-PIMCO All Asset Index consists of 40% Bloomberg Aggregate / 30% Bloomberg US TIPS Index/ 10% S&amp;P 500 / 10% HY / 10% JPM EMBI + TR</a:t>
            </a:r>
          </a:p>
          <a:p>
            <a:pPr algn="l"/>
            <a:r>
              <a:rPr lang="en-US" sz="700" dirty="0">
                <a:cs typeface="Verdana"/>
              </a:rPr>
              <a:t>-New Policy % targets as of 4/1/2020; Returns are net of fees.</a:t>
            </a:r>
          </a:p>
          <a:p>
            <a:pPr algn="l"/>
            <a:r>
              <a:rPr lang="en-US" sz="700" dirty="0">
                <a:cs typeface="Verdana"/>
              </a:rPr>
              <a:t>-Fiscal year starts 7/1</a:t>
            </a:r>
          </a:p>
        </p:txBody>
      </p:sp>
    </p:spTree>
    <p:extLst>
      <p:ext uri="{BB962C8B-B14F-4D97-AF65-F5344CB8AC3E}">
        <p14:creationId xmlns:p14="http://schemas.microsoft.com/office/powerpoint/2010/main" val="196047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2CFA-55F0-4A15-9810-2DD52B954955}"/>
              </a:ext>
            </a:extLst>
          </p:cNvPr>
          <p:cNvSpPr>
            <a:spLocks noGrp="1"/>
          </p:cNvSpPr>
          <p:nvPr>
            <p:ph type="title"/>
          </p:nvPr>
        </p:nvSpPr>
        <p:spPr/>
        <p:txBody>
          <a:bodyPr/>
          <a:lstStyle/>
          <a:p>
            <a:r>
              <a:rPr lang="en-US" dirty="0"/>
              <a:t>Capital markets overview and outlook</a:t>
            </a:r>
          </a:p>
        </p:txBody>
      </p:sp>
      <p:sp>
        <p:nvSpPr>
          <p:cNvPr id="3" name="Text Placeholder 2">
            <a:extLst>
              <a:ext uri="{FF2B5EF4-FFF2-40B4-BE49-F238E27FC236}">
                <a16:creationId xmlns:a16="http://schemas.microsoft.com/office/drawing/2014/main" id="{DA27B47F-EA52-4F92-B85C-2A5982A1114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8602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4913-EB0B-4E9D-B125-DB9FAE603538}"/>
              </a:ext>
            </a:extLst>
          </p:cNvPr>
          <p:cNvSpPr>
            <a:spLocks noGrp="1"/>
          </p:cNvSpPr>
          <p:nvPr>
            <p:ph type="title"/>
          </p:nvPr>
        </p:nvSpPr>
        <p:spPr/>
        <p:txBody>
          <a:bodyPr/>
          <a:lstStyle/>
          <a:p>
            <a:r>
              <a:rPr lang="en-US" dirty="0"/>
              <a:t>Q4 2023 in review</a:t>
            </a:r>
          </a:p>
        </p:txBody>
      </p:sp>
      <p:sp>
        <p:nvSpPr>
          <p:cNvPr id="3" name="Content Placeholder 2">
            <a:extLst>
              <a:ext uri="{FF2B5EF4-FFF2-40B4-BE49-F238E27FC236}">
                <a16:creationId xmlns:a16="http://schemas.microsoft.com/office/drawing/2014/main" id="{F6F43384-DCD0-4CB9-B571-D86724EF2279}"/>
              </a:ext>
            </a:extLst>
          </p:cNvPr>
          <p:cNvSpPr>
            <a:spLocks noGrp="1"/>
          </p:cNvSpPr>
          <p:nvPr>
            <p:ph idx="1"/>
          </p:nvPr>
        </p:nvSpPr>
        <p:spPr>
          <a:xfrm>
            <a:off x="532649" y="931537"/>
            <a:ext cx="3920289" cy="5626018"/>
          </a:xfrm>
        </p:spPr>
        <p:txBody>
          <a:bodyPr/>
          <a:lstStyle/>
          <a:p>
            <a:r>
              <a:rPr lang="en-US" sz="1050" dirty="0"/>
              <a:t>U.S. stocks broadly outperformed during Q4</a:t>
            </a:r>
          </a:p>
          <a:p>
            <a:pPr lvl="1"/>
            <a:r>
              <a:rPr lang="en-US" sz="1050" dirty="0"/>
              <a:t>The fourth quarter witnessed robust performance in U.S. equities, driven by lower inflation figures and strong economic data</a:t>
            </a:r>
          </a:p>
          <a:p>
            <a:pPr lvl="1"/>
            <a:r>
              <a:rPr lang="en-US" sz="1050" dirty="0"/>
              <a:t>The S&amp;P 500 index surged by nearly 12% during the quarter and concluded the year with an impressive gain of over 26%.</a:t>
            </a:r>
          </a:p>
          <a:p>
            <a:r>
              <a:rPr lang="en-US" sz="1050" dirty="0"/>
              <a:t>International equity markets experienced similar gains due to lower interest rate fears and strong small cap performance</a:t>
            </a:r>
          </a:p>
          <a:p>
            <a:pPr lvl="1"/>
            <a:r>
              <a:rPr lang="en-US" sz="1050" dirty="0"/>
              <a:t>International developed and emerging market equities posted positive performance, with the MSCI EAFE Index returning 10% in the fourth quarter and an impressive 18% for the entire year.</a:t>
            </a:r>
          </a:p>
          <a:p>
            <a:pPr lvl="1"/>
            <a:r>
              <a:rPr lang="en-US" sz="1050" dirty="0"/>
              <a:t>The MSCI EM Index recorded approximately 8% gains in the fourth quarter, contributing to a solid 10% increase for the year 2023, demonstrating resilience in emerging markets.</a:t>
            </a:r>
          </a:p>
          <a:p>
            <a:r>
              <a:rPr lang="en-US" sz="1050" dirty="0"/>
              <a:t>Fixed income markets suffered amidst continued messaging from the Fed of higher interest rates</a:t>
            </a:r>
          </a:p>
          <a:p>
            <a:pPr lvl="1"/>
            <a:r>
              <a:rPr lang="en-US" sz="1050" dirty="0"/>
              <a:t>Treasuries experienced a turnaround in the fourth quarter, driven by a more dovish Federal Reserve, resulting in a rally in shorter maturities.</a:t>
            </a:r>
          </a:p>
          <a:p>
            <a:pPr lvl="1"/>
            <a:r>
              <a:rPr lang="en-US" sz="1050" dirty="0"/>
              <a:t>Credit spreads tightened in fixed-income markets, leading to positive returns, with investment-grade corporate bonds seeing a 22 basis point reduction in spreads and high-yield corporate bonds experiencing a substantial 71 basis point reduction.</a:t>
            </a:r>
          </a:p>
        </p:txBody>
      </p:sp>
      <p:graphicFrame>
        <p:nvGraphicFramePr>
          <p:cNvPr id="7" name="Content Placeholder 6">
            <a:extLst>
              <a:ext uri="{FF2B5EF4-FFF2-40B4-BE49-F238E27FC236}">
                <a16:creationId xmlns:a16="http://schemas.microsoft.com/office/drawing/2014/main" id="{5A647EEC-48DF-4980-8C17-CE14C3209E87}"/>
              </a:ext>
            </a:extLst>
          </p:cNvPr>
          <p:cNvGraphicFramePr>
            <a:graphicFrameLocks noGrp="1"/>
          </p:cNvGraphicFramePr>
          <p:nvPr>
            <p:ph idx="13"/>
          </p:nvPr>
        </p:nvGraphicFramePr>
        <p:xfrm>
          <a:off x="4572000" y="931536"/>
          <a:ext cx="4038600" cy="48857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612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97DB8C6-B596-4946-9F8E-727D89872535}"/>
              </a:ext>
            </a:extLst>
          </p:cNvPr>
          <p:cNvSpPr>
            <a:spLocks noGrp="1"/>
          </p:cNvSpPr>
          <p:nvPr>
            <p:ph type="title"/>
          </p:nvPr>
        </p:nvSpPr>
        <p:spPr/>
        <p:txBody>
          <a:bodyPr/>
          <a:lstStyle/>
          <a:p>
            <a:r>
              <a:rPr lang="en-US" dirty="0"/>
              <a:t>Current Market Outlook</a:t>
            </a:r>
          </a:p>
        </p:txBody>
      </p:sp>
      <p:sp>
        <p:nvSpPr>
          <p:cNvPr id="39" name="Rectangle 38">
            <a:extLst>
              <a:ext uri="{FF2B5EF4-FFF2-40B4-BE49-F238E27FC236}">
                <a16:creationId xmlns:a16="http://schemas.microsoft.com/office/drawing/2014/main" id="{6E8E3519-A961-4E3D-8FE0-1AB9F3BA9306}"/>
              </a:ext>
            </a:extLst>
          </p:cNvPr>
          <p:cNvSpPr/>
          <p:nvPr/>
        </p:nvSpPr>
        <p:spPr>
          <a:xfrm>
            <a:off x="829740" y="3961112"/>
            <a:ext cx="8045205" cy="824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2">
                  <a:lumMod val="75000"/>
                </a:schemeClr>
              </a:solidFill>
              <a:effectLst/>
              <a:uLnTx/>
              <a:uFillTx/>
              <a:latin typeface="Univers"/>
              <a:ea typeface="+mn-ea"/>
              <a:cs typeface="+mn-cs"/>
            </a:endParaRPr>
          </a:p>
        </p:txBody>
      </p:sp>
      <p:cxnSp>
        <p:nvCxnSpPr>
          <p:cNvPr id="44" name="Straight Connector 43">
            <a:extLst>
              <a:ext uri="{FF2B5EF4-FFF2-40B4-BE49-F238E27FC236}">
                <a16:creationId xmlns:a16="http://schemas.microsoft.com/office/drawing/2014/main" id="{1D2FF3FC-39FC-4910-9486-1261CA4760CE}"/>
              </a:ext>
            </a:extLst>
          </p:cNvPr>
          <p:cNvCxnSpPr>
            <a:cxnSpLocks/>
          </p:cNvCxnSpPr>
          <p:nvPr/>
        </p:nvCxnSpPr>
        <p:spPr>
          <a:xfrm>
            <a:off x="369466" y="1890124"/>
            <a:ext cx="80982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0CE6792-FD39-4987-9A3F-E006BFDFE9A5}"/>
              </a:ext>
            </a:extLst>
          </p:cNvPr>
          <p:cNvSpPr/>
          <p:nvPr/>
        </p:nvSpPr>
        <p:spPr>
          <a:xfrm>
            <a:off x="777800" y="2002481"/>
            <a:ext cx="7689866" cy="824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6709E"/>
                </a:solidFill>
                <a:effectLst/>
                <a:uLnTx/>
                <a:uFillTx/>
                <a:latin typeface="Univers"/>
                <a:ea typeface="+mn-ea"/>
                <a:cs typeface="+mn-cs"/>
              </a:rPr>
              <a:t>The Magnificent 7 supported broader index returns as stronger-than-expected earnings bolstered performance</a:t>
            </a:r>
          </a:p>
        </p:txBody>
      </p:sp>
      <p:cxnSp>
        <p:nvCxnSpPr>
          <p:cNvPr id="46" name="Straight Connector 45">
            <a:extLst>
              <a:ext uri="{FF2B5EF4-FFF2-40B4-BE49-F238E27FC236}">
                <a16:creationId xmlns:a16="http://schemas.microsoft.com/office/drawing/2014/main" id="{EE844FF6-EF64-40CF-BBD5-5B1AC3B210C7}"/>
              </a:ext>
            </a:extLst>
          </p:cNvPr>
          <p:cNvCxnSpPr>
            <a:cxnSpLocks/>
          </p:cNvCxnSpPr>
          <p:nvPr/>
        </p:nvCxnSpPr>
        <p:spPr>
          <a:xfrm>
            <a:off x="347240" y="4968207"/>
            <a:ext cx="8008876"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57E29F55-2886-65C3-8832-35C4F67963B6}"/>
              </a:ext>
            </a:extLst>
          </p:cNvPr>
          <p:cNvSpPr/>
          <p:nvPr/>
        </p:nvSpPr>
        <p:spPr>
          <a:xfrm>
            <a:off x="369466" y="2066524"/>
            <a:ext cx="771970" cy="754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a:ea typeface="+mn-ea"/>
              <a:cs typeface="+mn-cs"/>
            </a:endParaRPr>
          </a:p>
        </p:txBody>
      </p:sp>
      <p:pic>
        <p:nvPicPr>
          <p:cNvPr id="15" name="Graphic 14" descr="Bank with solid fill">
            <a:extLst>
              <a:ext uri="{FF2B5EF4-FFF2-40B4-BE49-F238E27FC236}">
                <a16:creationId xmlns:a16="http://schemas.microsoft.com/office/drawing/2014/main" id="{D3D6391C-4492-0B7B-4CFB-D061CA99F5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390" y="1017411"/>
            <a:ext cx="694930" cy="709826"/>
          </a:xfrm>
          <a:prstGeom prst="rect">
            <a:avLst/>
          </a:prstGeom>
        </p:spPr>
      </p:pic>
      <p:sp>
        <p:nvSpPr>
          <p:cNvPr id="61" name="Oval 60">
            <a:extLst>
              <a:ext uri="{FF2B5EF4-FFF2-40B4-BE49-F238E27FC236}">
                <a16:creationId xmlns:a16="http://schemas.microsoft.com/office/drawing/2014/main" id="{C9696FB9-E273-33B8-DCF5-98ADC132EE62}"/>
              </a:ext>
            </a:extLst>
          </p:cNvPr>
          <p:cNvSpPr/>
          <p:nvPr/>
        </p:nvSpPr>
        <p:spPr>
          <a:xfrm>
            <a:off x="396365" y="4075634"/>
            <a:ext cx="771970" cy="75458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a:ea typeface="+mn-ea"/>
              <a:cs typeface="+mn-cs"/>
            </a:endParaRPr>
          </a:p>
        </p:txBody>
      </p:sp>
      <p:pic>
        <p:nvPicPr>
          <p:cNvPr id="4" name="Graphic 3" descr="Scales of justice outline">
            <a:extLst>
              <a:ext uri="{FF2B5EF4-FFF2-40B4-BE49-F238E27FC236}">
                <a16:creationId xmlns:a16="http://schemas.microsoft.com/office/drawing/2014/main" id="{4429B125-EF95-DB52-FAED-AD02564638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466" y="2088758"/>
            <a:ext cx="745979" cy="662119"/>
          </a:xfrm>
          <a:prstGeom prst="rect">
            <a:avLst/>
          </a:prstGeom>
        </p:spPr>
      </p:pic>
      <p:pic>
        <p:nvPicPr>
          <p:cNvPr id="5" name="Graphic 4" descr="Abacus with solid fill">
            <a:extLst>
              <a:ext uri="{FF2B5EF4-FFF2-40B4-BE49-F238E27FC236}">
                <a16:creationId xmlns:a16="http://schemas.microsoft.com/office/drawing/2014/main" id="{119653E0-4DD9-E188-2ED3-E488362780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73538" y="4066586"/>
            <a:ext cx="617624" cy="781460"/>
          </a:xfrm>
          <a:prstGeom prst="rect">
            <a:avLst/>
          </a:prstGeom>
        </p:spPr>
      </p:pic>
      <p:sp>
        <p:nvSpPr>
          <p:cNvPr id="17" name="Rectangle 16">
            <a:extLst>
              <a:ext uri="{FF2B5EF4-FFF2-40B4-BE49-F238E27FC236}">
                <a16:creationId xmlns:a16="http://schemas.microsoft.com/office/drawing/2014/main" id="{9E314B65-FF74-4BC6-BEF6-1759221F9C30}"/>
              </a:ext>
            </a:extLst>
          </p:cNvPr>
          <p:cNvSpPr/>
          <p:nvPr/>
        </p:nvSpPr>
        <p:spPr>
          <a:xfrm>
            <a:off x="829740" y="956995"/>
            <a:ext cx="8177625" cy="82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r>
              <a:rPr lang="en-US" sz="2000" b="1" dirty="0">
                <a:solidFill>
                  <a:srgbClr val="002060"/>
                </a:solidFill>
                <a:latin typeface="Univers"/>
              </a:rPr>
              <a:t>Better-than-expected economic data pushed out market rate cut expectations, even as markets remain biased to lower rates</a:t>
            </a:r>
            <a:endParaRPr kumimoji="0" lang="en-US" sz="2000" b="1" i="0" u="none" strike="noStrike" kern="1200" cap="none" spc="0" normalizeH="0" baseline="0" noProof="0" dirty="0">
              <a:ln>
                <a:noFill/>
              </a:ln>
              <a:solidFill>
                <a:srgbClr val="002060"/>
              </a:solidFill>
              <a:effectLst/>
              <a:uLnTx/>
              <a:uFillTx/>
              <a:latin typeface="Univers"/>
              <a:ea typeface="+mn-ea"/>
              <a:cs typeface="+mn-cs"/>
            </a:endParaRPr>
          </a:p>
        </p:txBody>
      </p:sp>
      <p:sp>
        <p:nvSpPr>
          <p:cNvPr id="19" name="Rectangle 18">
            <a:extLst>
              <a:ext uri="{FF2B5EF4-FFF2-40B4-BE49-F238E27FC236}">
                <a16:creationId xmlns:a16="http://schemas.microsoft.com/office/drawing/2014/main" id="{491ED5EA-2C32-C9A2-F3EA-05F1BAC08792}"/>
              </a:ext>
            </a:extLst>
          </p:cNvPr>
          <p:cNvSpPr/>
          <p:nvPr/>
        </p:nvSpPr>
        <p:spPr>
          <a:xfrm>
            <a:off x="794854" y="2995119"/>
            <a:ext cx="8349145" cy="824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Univers"/>
                <a:ea typeface="+mn-ea"/>
                <a:cs typeface="+mn-cs"/>
              </a:rPr>
              <a:t>We are concerned about U.S. mega-caps and suggest reducing exposure, while maintaining U.S. large-cap value exposure</a:t>
            </a:r>
          </a:p>
        </p:txBody>
      </p:sp>
      <p:cxnSp>
        <p:nvCxnSpPr>
          <p:cNvPr id="21" name="Straight Connector 20">
            <a:extLst>
              <a:ext uri="{FF2B5EF4-FFF2-40B4-BE49-F238E27FC236}">
                <a16:creationId xmlns:a16="http://schemas.microsoft.com/office/drawing/2014/main" id="{47DE0757-93F5-4DF3-7373-C557767FE3E9}"/>
              </a:ext>
            </a:extLst>
          </p:cNvPr>
          <p:cNvCxnSpPr>
            <a:cxnSpLocks/>
          </p:cNvCxnSpPr>
          <p:nvPr/>
        </p:nvCxnSpPr>
        <p:spPr>
          <a:xfrm>
            <a:off x="347240" y="3946148"/>
            <a:ext cx="80982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6EB1FE-0389-881F-67E4-07EF4C57A212}"/>
              </a:ext>
            </a:extLst>
          </p:cNvPr>
          <p:cNvCxnSpPr>
            <a:cxnSpLocks/>
          </p:cNvCxnSpPr>
          <p:nvPr/>
        </p:nvCxnSpPr>
        <p:spPr>
          <a:xfrm>
            <a:off x="347240" y="2924089"/>
            <a:ext cx="80982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5A51B549-23D6-9906-E53E-BC13384D8B52}"/>
              </a:ext>
            </a:extLst>
          </p:cNvPr>
          <p:cNvSpPr/>
          <p:nvPr/>
        </p:nvSpPr>
        <p:spPr>
          <a:xfrm>
            <a:off x="361567" y="3081112"/>
            <a:ext cx="771970" cy="7545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a:ea typeface="+mn-ea"/>
              <a:cs typeface="+mn-cs"/>
            </a:endParaRPr>
          </a:p>
        </p:txBody>
      </p:sp>
      <p:pic>
        <p:nvPicPr>
          <p:cNvPr id="32" name="Graphic 31" descr="Badge Follow with solid fill">
            <a:extLst>
              <a:ext uri="{FF2B5EF4-FFF2-40B4-BE49-F238E27FC236}">
                <a16:creationId xmlns:a16="http://schemas.microsoft.com/office/drawing/2014/main" id="{BA9DA33A-A637-3FA1-FDFD-CB0A22A308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7937" y="3092370"/>
            <a:ext cx="733341" cy="733341"/>
          </a:xfrm>
          <a:prstGeom prst="rect">
            <a:avLst/>
          </a:prstGeom>
        </p:spPr>
      </p:pic>
      <p:pic>
        <p:nvPicPr>
          <p:cNvPr id="54" name="Graphic 53" descr="Bank with solid fill">
            <a:extLst>
              <a:ext uri="{FF2B5EF4-FFF2-40B4-BE49-F238E27FC236}">
                <a16:creationId xmlns:a16="http://schemas.microsoft.com/office/drawing/2014/main" id="{C95A4F5C-B268-C678-BF79-388D40C113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141" y="989234"/>
            <a:ext cx="666716" cy="681007"/>
          </a:xfrm>
          <a:prstGeom prst="rect">
            <a:avLst/>
          </a:prstGeom>
        </p:spPr>
      </p:pic>
      <p:grpSp>
        <p:nvGrpSpPr>
          <p:cNvPr id="56" name="Group 55">
            <a:extLst>
              <a:ext uri="{FF2B5EF4-FFF2-40B4-BE49-F238E27FC236}">
                <a16:creationId xmlns:a16="http://schemas.microsoft.com/office/drawing/2014/main" id="{3C46D2B1-E530-ECBA-2F81-F15BE1940F3E}"/>
              </a:ext>
            </a:extLst>
          </p:cNvPr>
          <p:cNvGrpSpPr/>
          <p:nvPr/>
        </p:nvGrpSpPr>
        <p:grpSpPr>
          <a:xfrm>
            <a:off x="391816" y="995863"/>
            <a:ext cx="747180" cy="731628"/>
            <a:chOff x="-560233" y="987958"/>
            <a:chExt cx="747180" cy="731628"/>
          </a:xfrm>
        </p:grpSpPr>
        <p:sp>
          <p:nvSpPr>
            <p:cNvPr id="42" name="Oval 41">
              <a:extLst>
                <a:ext uri="{FF2B5EF4-FFF2-40B4-BE49-F238E27FC236}">
                  <a16:creationId xmlns:a16="http://schemas.microsoft.com/office/drawing/2014/main" id="{98C8385B-B013-D1E0-62D8-22A20B33860E}"/>
                </a:ext>
              </a:extLst>
            </p:cNvPr>
            <p:cNvSpPr/>
            <p:nvPr/>
          </p:nvSpPr>
          <p:spPr>
            <a:xfrm>
              <a:off x="-560233" y="989234"/>
              <a:ext cx="747180" cy="7303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a:ea typeface="+mn-ea"/>
                <a:cs typeface="+mn-cs"/>
              </a:endParaRPr>
            </a:p>
          </p:txBody>
        </p:sp>
        <p:pic>
          <p:nvPicPr>
            <p:cNvPr id="55" name="Graphic 54" descr="Bank with solid fill">
              <a:extLst>
                <a:ext uri="{FF2B5EF4-FFF2-40B4-BE49-F238E27FC236}">
                  <a16:creationId xmlns:a16="http://schemas.microsoft.com/office/drawing/2014/main" id="{D3E79DEC-3343-6C55-575E-068A470B6F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001" y="987958"/>
              <a:ext cx="666716" cy="681007"/>
            </a:xfrm>
            <a:prstGeom prst="rect">
              <a:avLst/>
            </a:prstGeom>
          </p:spPr>
        </p:pic>
      </p:grpSp>
      <p:sp>
        <p:nvSpPr>
          <p:cNvPr id="8" name="Oval 7">
            <a:extLst>
              <a:ext uri="{FF2B5EF4-FFF2-40B4-BE49-F238E27FC236}">
                <a16:creationId xmlns:a16="http://schemas.microsoft.com/office/drawing/2014/main" id="{316984FC-B236-793A-3CA0-831E2B55F3F3}"/>
              </a:ext>
            </a:extLst>
          </p:cNvPr>
          <p:cNvSpPr/>
          <p:nvPr/>
        </p:nvSpPr>
        <p:spPr>
          <a:xfrm>
            <a:off x="396365" y="5086007"/>
            <a:ext cx="771970" cy="7545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a:ea typeface="+mn-ea"/>
              <a:cs typeface="+mn-cs"/>
            </a:endParaRPr>
          </a:p>
        </p:txBody>
      </p:sp>
      <p:pic>
        <p:nvPicPr>
          <p:cNvPr id="9" name="Graphic 36" descr="Money">
            <a:extLst>
              <a:ext uri="{FF2B5EF4-FFF2-40B4-BE49-F238E27FC236}">
                <a16:creationId xmlns:a16="http://schemas.microsoft.com/office/drawing/2014/main" id="{CBC2F864-4A9C-98D5-57D5-05FFF12C84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8152" y="5081666"/>
            <a:ext cx="608396" cy="682681"/>
          </a:xfrm>
          <a:prstGeom prst="rect">
            <a:avLst/>
          </a:prstGeom>
        </p:spPr>
      </p:pic>
      <p:sp>
        <p:nvSpPr>
          <p:cNvPr id="10" name="Rectangle 9">
            <a:extLst>
              <a:ext uri="{FF2B5EF4-FFF2-40B4-BE49-F238E27FC236}">
                <a16:creationId xmlns:a16="http://schemas.microsoft.com/office/drawing/2014/main" id="{6F6DE37A-AA32-BB14-0F87-4C84026855DD}"/>
              </a:ext>
            </a:extLst>
          </p:cNvPr>
          <p:cNvSpPr/>
          <p:nvPr/>
        </p:nvSpPr>
        <p:spPr>
          <a:xfrm>
            <a:off x="829742" y="5050422"/>
            <a:ext cx="7447483" cy="824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Univers"/>
                <a:ea typeface="+mn-ea"/>
                <a:cs typeface="+mn-cs"/>
              </a:rPr>
              <a:t>U.S. TIPS remain attractive with normalized real interest rate levels and subdued breakeven inflation expectations</a:t>
            </a:r>
            <a:endParaRPr kumimoji="0" lang="en-US" sz="2000" b="1" i="0" u="none" strike="noStrike" kern="1200" cap="none" spc="0" normalizeH="0" baseline="0" noProof="0" dirty="0">
              <a:ln>
                <a:noFill/>
              </a:ln>
              <a:solidFill>
                <a:schemeClr val="tx1"/>
              </a:solidFill>
              <a:effectLst/>
              <a:highlight>
                <a:srgbClr val="FFFF00"/>
              </a:highlight>
              <a:uLnTx/>
              <a:uFillTx/>
              <a:latin typeface="Univers"/>
              <a:ea typeface="+mn-ea"/>
              <a:cs typeface="+mn-cs"/>
            </a:endParaRPr>
          </a:p>
        </p:txBody>
      </p:sp>
      <p:sp>
        <p:nvSpPr>
          <p:cNvPr id="11" name="Rectangle 10">
            <a:extLst>
              <a:ext uri="{FF2B5EF4-FFF2-40B4-BE49-F238E27FC236}">
                <a16:creationId xmlns:a16="http://schemas.microsoft.com/office/drawing/2014/main" id="{E917F9EB-88CC-5787-DB90-5494B95ED47D}"/>
              </a:ext>
            </a:extLst>
          </p:cNvPr>
          <p:cNvSpPr/>
          <p:nvPr/>
        </p:nvSpPr>
        <p:spPr>
          <a:xfrm>
            <a:off x="858553" y="4043326"/>
            <a:ext cx="7987578" cy="824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75000"/>
                  </a:schemeClr>
                </a:solidFill>
              </a:rPr>
              <a:t>We remain comfortable holding greater levels of cash to heighten portfolio liquidity levels</a:t>
            </a:r>
            <a:endParaRPr kumimoji="0" lang="en-US" sz="2000" b="1" i="0" u="none" strike="noStrike" kern="1200" cap="none" spc="0" normalizeH="0" baseline="0" noProof="0" dirty="0">
              <a:ln>
                <a:noFill/>
              </a:ln>
              <a:solidFill>
                <a:schemeClr val="accent2">
                  <a:lumMod val="75000"/>
                </a:schemeClr>
              </a:solidFill>
              <a:effectLst/>
              <a:uLnTx/>
              <a:uFillTx/>
              <a:latin typeface="Univers"/>
              <a:ea typeface="+mn-ea"/>
              <a:cs typeface="+mn-cs"/>
            </a:endParaRPr>
          </a:p>
        </p:txBody>
      </p:sp>
    </p:spTree>
    <p:extLst>
      <p:ext uri="{BB962C8B-B14F-4D97-AF65-F5344CB8AC3E}">
        <p14:creationId xmlns:p14="http://schemas.microsoft.com/office/powerpoint/2010/main" val="276803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626895-9590-14F9-19B4-743495BC39A2}"/>
              </a:ext>
            </a:extLst>
          </p:cNvPr>
          <p:cNvSpPr>
            <a:spLocks noGrp="1"/>
          </p:cNvSpPr>
          <p:nvPr>
            <p:ph type="title"/>
          </p:nvPr>
        </p:nvSpPr>
        <p:spPr/>
        <p:txBody>
          <a:bodyPr/>
          <a:lstStyle/>
          <a:p>
            <a:r>
              <a:rPr lang="en-US" dirty="0"/>
              <a:t>Magnificent seven</a:t>
            </a:r>
          </a:p>
        </p:txBody>
      </p:sp>
      <p:sp>
        <p:nvSpPr>
          <p:cNvPr id="8" name="Text Placeholder 7">
            <a:extLst>
              <a:ext uri="{FF2B5EF4-FFF2-40B4-BE49-F238E27FC236}">
                <a16:creationId xmlns:a16="http://schemas.microsoft.com/office/drawing/2014/main" id="{886576C6-825E-A48C-2EC9-0724A7F6C0F1}"/>
              </a:ext>
            </a:extLst>
          </p:cNvPr>
          <p:cNvSpPr>
            <a:spLocks noGrp="1"/>
          </p:cNvSpPr>
          <p:nvPr>
            <p:ph type="body" sz="quarter" idx="12"/>
          </p:nvPr>
        </p:nvSpPr>
        <p:spPr/>
        <p:txBody>
          <a:bodyPr/>
          <a:lstStyle/>
          <a:p>
            <a:r>
              <a:rPr lang="en-US" dirty="0"/>
              <a:t>Dominant performance in 2023</a:t>
            </a:r>
          </a:p>
        </p:txBody>
      </p:sp>
      <p:graphicFrame>
        <p:nvGraphicFramePr>
          <p:cNvPr id="9" name="Content Placeholder 8">
            <a:extLst>
              <a:ext uri="{FF2B5EF4-FFF2-40B4-BE49-F238E27FC236}">
                <a16:creationId xmlns:a16="http://schemas.microsoft.com/office/drawing/2014/main" id="{116AC96A-BEEA-AF22-39A5-EA5CE4F1612A}"/>
              </a:ext>
            </a:extLst>
          </p:cNvPr>
          <p:cNvGraphicFramePr>
            <a:graphicFrameLocks noGrp="1"/>
          </p:cNvGraphicFramePr>
          <p:nvPr>
            <p:ph idx="1"/>
          </p:nvPr>
        </p:nvGraphicFramePr>
        <p:xfrm>
          <a:off x="533400" y="12954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7816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NEPC (Standard)">
  <a:themeElements>
    <a:clrScheme name="NEPC 2021">
      <a:dk1>
        <a:srgbClr val="6B6B6B"/>
      </a:dk1>
      <a:lt1>
        <a:sysClr val="window" lastClr="FFFFFF"/>
      </a:lt1>
      <a:dk2>
        <a:srgbClr val="002060"/>
      </a:dk2>
      <a:lt2>
        <a:srgbClr val="C9D4DE"/>
      </a:lt2>
      <a:accent1>
        <a:srgbClr val="16709E"/>
      </a:accent1>
      <a:accent2>
        <a:srgbClr val="6ED0F7"/>
      </a:accent2>
      <a:accent3>
        <a:srgbClr val="8CC94A"/>
      </a:accent3>
      <a:accent4>
        <a:srgbClr val="D6F28C"/>
      </a:accent4>
      <a:accent5>
        <a:srgbClr val="F2CC73"/>
      </a:accent5>
      <a:accent6>
        <a:srgbClr val="43505E"/>
      </a:accent6>
      <a:hlink>
        <a:srgbClr val="14709E"/>
      </a:hlink>
      <a:folHlink>
        <a:srgbClr val="70CFF5"/>
      </a:folHlink>
    </a:clrScheme>
    <a:fontScheme name="NEPC 2021">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cs typeface="Verdana"/>
          </a:defRPr>
        </a:defPPr>
      </a:lstStyle>
    </a:txDef>
  </a:objectDefaults>
  <a:extraClrSchemeLst/>
  <a:extLst>
    <a:ext uri="{05A4C25C-085E-4340-85A3-A5531E510DB2}">
      <thm15:themeFamily xmlns:thm15="http://schemas.microsoft.com/office/thememl/2012/main" name="NEPC_2021 Template_Standard" id="{E2E8CC9D-9451-4747-93E1-115244A4F3A3}" vid="{93EEF82C-8B05-4F29-A71C-D828D5B47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4ACB84D105F2478BA2D4798B51968D" ma:contentTypeVersion="14" ma:contentTypeDescription="Create a new document." ma:contentTypeScope="" ma:versionID="b6b2dd33c0348352330cec250cb26b59">
  <xsd:schema xmlns:xsd="http://www.w3.org/2001/XMLSchema" xmlns:xs="http://www.w3.org/2001/XMLSchema" xmlns:p="http://schemas.microsoft.com/office/2006/metadata/properties" xmlns:ns2="6827238e-d87a-484c-8ead-a87acf9322f9" xmlns:ns3="f134d794-ed17-4414-9f41-b9574d717446" targetNamespace="http://schemas.microsoft.com/office/2006/metadata/properties" ma:root="true" ma:fieldsID="c85971ee6f4fe9bbab8144f413338857" ns2:_="" ns3:_="">
    <xsd:import namespace="6827238e-d87a-484c-8ead-a87acf9322f9"/>
    <xsd:import namespace="f134d794-ed17-4414-9f41-b9574d7174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7238e-d87a-484c-8ead-a87acf9322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04c9b6b-e248-4bea-b309-5c7686f021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34d794-ed17-4414-9f41-b9574d71744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7d6add-e988-45a3-9045-191391fdfacd}" ma:internalName="TaxCatchAll" ma:showField="CatchAllData" ma:web="f134d794-ed17-4414-9f41-b9574d71744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134d794-ed17-4414-9f41-b9574d717446" xsi:nil="true"/>
    <lcf76f155ced4ddcb4097134ff3c332f xmlns="6827238e-d87a-484c-8ead-a87acf9322f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CF4504-2AC0-4120-9399-73493519D0D8}"/>
</file>

<file path=customXml/itemProps2.xml><?xml version="1.0" encoding="utf-8"?>
<ds:datastoreItem xmlns:ds="http://schemas.openxmlformats.org/officeDocument/2006/customXml" ds:itemID="{899D636F-CB5D-4E8F-BF55-E4587A58854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99e095f-c55d-45ae-b243-94aed190bfcf"/>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A6D8A888-C8E6-47AF-B1B3-CCCB7A6AA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2699</TotalTime>
  <Words>1854</Words>
  <Application>Microsoft Office PowerPoint</Application>
  <PresentationFormat>On-screen Show (4:3)</PresentationFormat>
  <Paragraphs>326</Paragraphs>
  <Slides>23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Univers</vt:lpstr>
      <vt:lpstr>Univers (Body)</vt:lpstr>
      <vt:lpstr>Univers Light</vt:lpstr>
      <vt:lpstr>Verdana</vt:lpstr>
      <vt:lpstr>Wingdings</vt:lpstr>
      <vt:lpstr>NEPC (Standard)</vt:lpstr>
      <vt:lpstr>PowerPoint Presentation</vt:lpstr>
      <vt:lpstr>Nepc’s annual investment conference</vt:lpstr>
      <vt:lpstr>Executive summary</vt:lpstr>
      <vt:lpstr>Boston Public Library Executive Summary</vt:lpstr>
      <vt:lpstr>PowerPoint Presentation</vt:lpstr>
      <vt:lpstr>Capital markets overview and outlook</vt:lpstr>
      <vt:lpstr>Q4 2023 in review</vt:lpstr>
      <vt:lpstr>Current Market Outlook</vt:lpstr>
      <vt:lpstr>Magnificent seven</vt:lpstr>
      <vt:lpstr>Investor Sentiment Surged in 2023</vt:lpstr>
      <vt:lpstr>Core Inflation trended To the Fed’s Target </vt:lpstr>
      <vt:lpstr>The market now expects five cuts in 2024</vt:lpstr>
      <vt:lpstr>Market backdrop</vt:lpstr>
      <vt:lpstr>2024 Market Themes</vt:lpstr>
      <vt:lpstr>Asset allocation update</vt:lpstr>
      <vt:lpstr>Investment Regime Shifts Take time</vt:lpstr>
      <vt:lpstr>NEPC Strategic Asset Allocation Views</vt:lpstr>
      <vt:lpstr>Asset Allocation overview</vt:lpstr>
      <vt:lpstr>Rebalancing recommendation</vt:lpstr>
      <vt:lpstr>Core Asset Class Return Assumptions</vt:lpstr>
      <vt:lpstr>Appendix</vt:lpstr>
      <vt:lpstr>U.S. Inflation assumptions</vt:lpstr>
      <vt:lpstr>Information Disclaimer</vt:lpstr>
    </vt:vector>
  </TitlesOfParts>
  <Company>NEPC,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NEPC-Horizontal-InvestorForce-Compatible.pptx</dc:title>
  <dc:creator>Heyman, Zoe</dc:creator>
  <cp:lastModifiedBy>Pamela Carver</cp:lastModifiedBy>
  <cp:revision>66</cp:revision>
  <cp:lastPrinted>2024-02-28T21:48:50Z</cp:lastPrinted>
  <dcterms:created xsi:type="dcterms:W3CDTF">2021-06-10T13:53:36Z</dcterms:created>
  <dcterms:modified xsi:type="dcterms:W3CDTF">2024-02-29T18:43:50Z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0x010100F04ACB84D105F2478BA2D4798B51968D</vt:lpwstr>
  </property>
  <property fmtid="{D5CDD505-2E9C-101B-9397-08002B2CF9AE}" pid="3" name="Title">
    <vt:lpwstr>NEPC-Horizontal-InvestorForce-Compatible.pptx</vt:lpwstr>
  </property>
  <property fmtid="{D5CDD505-2E9C-101B-9397-08002B2CF9AE}" pid="4" name="Notes0">
    <vt:lpwstr/>
  </property>
</Properties>
</file>